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43"/>
  </p:notesMasterIdLst>
  <p:handoutMasterIdLst>
    <p:handoutMasterId r:id="rId44"/>
  </p:handoutMasterIdLst>
  <p:sldIdLst>
    <p:sldId id="256" r:id="rId4"/>
    <p:sldId id="257" r:id="rId5"/>
    <p:sldId id="258" r:id="rId6"/>
    <p:sldId id="259" r:id="rId7"/>
    <p:sldId id="263" r:id="rId8"/>
    <p:sldId id="264" r:id="rId9"/>
    <p:sldId id="267" r:id="rId10"/>
    <p:sldId id="307" r:id="rId11"/>
    <p:sldId id="308" r:id="rId12"/>
    <p:sldId id="270" r:id="rId13"/>
    <p:sldId id="273" r:id="rId14"/>
    <p:sldId id="309" r:id="rId15"/>
    <p:sldId id="310" r:id="rId16"/>
    <p:sldId id="276" r:id="rId17"/>
    <p:sldId id="278" r:id="rId18"/>
    <p:sldId id="311" r:id="rId19"/>
    <p:sldId id="277" r:id="rId20"/>
    <p:sldId id="280" r:id="rId21"/>
    <p:sldId id="304" r:id="rId22"/>
    <p:sldId id="306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8" r:id="rId38"/>
    <p:sldId id="299" r:id="rId39"/>
    <p:sldId id="302" r:id="rId40"/>
    <p:sldId id="303" r:id="rId41"/>
    <p:sldId id="300" r:id="rId42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>
    <p:restoredLeft sz="15620"/>
    <p:restoredTop sz="94660"/>
  </p:normalViewPr>
  <p:slideViewPr>
    <p:cSldViewPr>
      <p:cViewPr>
        <p:scale>
          <a:sx n="103" d="100"/>
          <a:sy n="103" d="100"/>
        </p:scale>
        <p:origin x="-96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-231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droh:Google%20Drive:ics3:mountains:corei7mountain4x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  <c:perspective val="3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0.0283860753835129"/>
          <c:w val="0.699763896179644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8350.0</c:v>
                </c:pt>
                <c:pt idx="1">
                  <c:v>4750.0</c:v>
                </c:pt>
                <c:pt idx="2">
                  <c:v>3096.0</c:v>
                </c:pt>
                <c:pt idx="3">
                  <c:v>2286.0</c:v>
                </c:pt>
                <c:pt idx="4">
                  <c:v>1817.0</c:v>
                </c:pt>
                <c:pt idx="5">
                  <c:v>1512.0</c:v>
                </c:pt>
                <c:pt idx="6">
                  <c:v>1293.0</c:v>
                </c:pt>
                <c:pt idx="7">
                  <c:v>1131.0</c:v>
                </c:pt>
                <c:pt idx="8">
                  <c:v>1055.0</c:v>
                </c:pt>
                <c:pt idx="9">
                  <c:v>995.0</c:v>
                </c:pt>
                <c:pt idx="10">
                  <c:v>945.0</c:v>
                </c:pt>
                <c:pt idx="11">
                  <c:v>900.0</c:v>
                </c:pt>
              </c:numCache>
            </c:numRef>
          </c:val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8352.0</c:v>
                </c:pt>
                <c:pt idx="1">
                  <c:v>4750.0</c:v>
                </c:pt>
                <c:pt idx="2">
                  <c:v>3092.0</c:v>
                </c:pt>
                <c:pt idx="3">
                  <c:v>2287.0</c:v>
                </c:pt>
                <c:pt idx="4">
                  <c:v>1816.0</c:v>
                </c:pt>
                <c:pt idx="5">
                  <c:v>1510.0</c:v>
                </c:pt>
                <c:pt idx="6">
                  <c:v>1291.0</c:v>
                </c:pt>
                <c:pt idx="7">
                  <c:v>1129.0</c:v>
                </c:pt>
                <c:pt idx="8">
                  <c:v>1051.0</c:v>
                </c:pt>
                <c:pt idx="9">
                  <c:v>989.0</c:v>
                </c:pt>
                <c:pt idx="10">
                  <c:v>938.0</c:v>
                </c:pt>
                <c:pt idx="11">
                  <c:v>894.0</c:v>
                </c:pt>
              </c:numCache>
            </c:numRef>
          </c:val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8406.0</c:v>
                </c:pt>
                <c:pt idx="1">
                  <c:v>4787.0</c:v>
                </c:pt>
                <c:pt idx="2">
                  <c:v>3098.0</c:v>
                </c:pt>
                <c:pt idx="3">
                  <c:v>2289.0</c:v>
                </c:pt>
                <c:pt idx="4">
                  <c:v>1823.0</c:v>
                </c:pt>
                <c:pt idx="5">
                  <c:v>1512.0</c:v>
                </c:pt>
                <c:pt idx="6">
                  <c:v>1295.0</c:v>
                </c:pt>
                <c:pt idx="7">
                  <c:v>1133.0</c:v>
                </c:pt>
                <c:pt idx="8">
                  <c:v>1052.0</c:v>
                </c:pt>
                <c:pt idx="9">
                  <c:v>989.0</c:v>
                </c:pt>
                <c:pt idx="10">
                  <c:v>938.0</c:v>
                </c:pt>
                <c:pt idx="11">
                  <c:v>892.0</c:v>
                </c:pt>
              </c:numCache>
            </c:numRef>
          </c:val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8556.0</c:v>
                </c:pt>
                <c:pt idx="1">
                  <c:v>4990.0</c:v>
                </c:pt>
                <c:pt idx="2">
                  <c:v>3204.0</c:v>
                </c:pt>
                <c:pt idx="3">
                  <c:v>2376.0</c:v>
                </c:pt>
                <c:pt idx="4">
                  <c:v>1891.0</c:v>
                </c:pt>
                <c:pt idx="5">
                  <c:v>1579.0</c:v>
                </c:pt>
                <c:pt idx="6">
                  <c:v>1356.0</c:v>
                </c:pt>
                <c:pt idx="7">
                  <c:v>1198.0</c:v>
                </c:pt>
                <c:pt idx="8">
                  <c:v>1127.0</c:v>
                </c:pt>
                <c:pt idx="9">
                  <c:v>1070.0</c:v>
                </c:pt>
                <c:pt idx="10">
                  <c:v>1028.0</c:v>
                </c:pt>
                <c:pt idx="11">
                  <c:v>994.0</c:v>
                </c:pt>
              </c:numCache>
            </c:numRef>
          </c:val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8998.0</c:v>
                </c:pt>
                <c:pt idx="1">
                  <c:v>5447.0</c:v>
                </c:pt>
                <c:pt idx="2">
                  <c:v>3570.0</c:v>
                </c:pt>
                <c:pt idx="3">
                  <c:v>2643.0</c:v>
                </c:pt>
                <c:pt idx="4">
                  <c:v>2104.0</c:v>
                </c:pt>
                <c:pt idx="5">
                  <c:v>1743.0</c:v>
                </c:pt>
                <c:pt idx="6">
                  <c:v>1477.0</c:v>
                </c:pt>
                <c:pt idx="7">
                  <c:v>1300.0</c:v>
                </c:pt>
                <c:pt idx="8">
                  <c:v>1217.0</c:v>
                </c:pt>
                <c:pt idx="9">
                  <c:v>1158.0</c:v>
                </c:pt>
                <c:pt idx="10">
                  <c:v>1128.0</c:v>
                </c:pt>
                <c:pt idx="11">
                  <c:v>1096.0</c:v>
                </c:pt>
              </c:numCache>
            </c:numRef>
          </c:val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11494.0</c:v>
                </c:pt>
                <c:pt idx="1">
                  <c:v>7921.0</c:v>
                </c:pt>
                <c:pt idx="2">
                  <c:v>5664.0</c:v>
                </c:pt>
                <c:pt idx="3">
                  <c:v>4319.0</c:v>
                </c:pt>
                <c:pt idx="4">
                  <c:v>3524.0</c:v>
                </c:pt>
                <c:pt idx="5">
                  <c:v>2991.0</c:v>
                </c:pt>
                <c:pt idx="6">
                  <c:v>2592.0</c:v>
                </c:pt>
                <c:pt idx="7">
                  <c:v>2298.0</c:v>
                </c:pt>
                <c:pt idx="8">
                  <c:v>2208.0</c:v>
                </c:pt>
                <c:pt idx="9">
                  <c:v>2148.0</c:v>
                </c:pt>
                <c:pt idx="10">
                  <c:v>2117.0</c:v>
                </c:pt>
                <c:pt idx="11">
                  <c:v>2077.0</c:v>
                </c:pt>
              </c:numCache>
            </c:numRef>
          </c:val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12297.0</c:v>
                </c:pt>
                <c:pt idx="1">
                  <c:v>8417.0</c:v>
                </c:pt>
                <c:pt idx="2">
                  <c:v>5940.0</c:v>
                </c:pt>
                <c:pt idx="3">
                  <c:v>4573.0</c:v>
                </c:pt>
                <c:pt idx="4">
                  <c:v>3734.0</c:v>
                </c:pt>
                <c:pt idx="5">
                  <c:v>3174.0</c:v>
                </c:pt>
                <c:pt idx="6">
                  <c:v>2763.0</c:v>
                </c:pt>
                <c:pt idx="7">
                  <c:v>2446.0</c:v>
                </c:pt>
                <c:pt idx="8">
                  <c:v>2349.0</c:v>
                </c:pt>
                <c:pt idx="9">
                  <c:v>2272.0</c:v>
                </c:pt>
                <c:pt idx="10">
                  <c:v>2213.0</c:v>
                </c:pt>
                <c:pt idx="11">
                  <c:v>2160.0</c:v>
                </c:pt>
              </c:numCache>
            </c:numRef>
          </c:val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12422.0</c:v>
                </c:pt>
                <c:pt idx="1">
                  <c:v>8398.0</c:v>
                </c:pt>
                <c:pt idx="2">
                  <c:v>5971.0</c:v>
                </c:pt>
                <c:pt idx="3">
                  <c:v>4569.0</c:v>
                </c:pt>
                <c:pt idx="4">
                  <c:v>3740.0</c:v>
                </c:pt>
                <c:pt idx="5">
                  <c:v>3172.0</c:v>
                </c:pt>
                <c:pt idx="6">
                  <c:v>2756.0</c:v>
                </c:pt>
                <c:pt idx="7">
                  <c:v>2446.0</c:v>
                </c:pt>
                <c:pt idx="8">
                  <c:v>2351.0</c:v>
                </c:pt>
                <c:pt idx="9">
                  <c:v>2271.0</c:v>
                </c:pt>
                <c:pt idx="10">
                  <c:v>2209.0</c:v>
                </c:pt>
                <c:pt idx="11">
                  <c:v>2162.0</c:v>
                </c:pt>
              </c:numCache>
            </c:numRef>
          </c:val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12432.0</c:v>
                </c:pt>
                <c:pt idx="1">
                  <c:v>8472.0</c:v>
                </c:pt>
                <c:pt idx="2">
                  <c:v>5950.0</c:v>
                </c:pt>
                <c:pt idx="3">
                  <c:v>4573.0</c:v>
                </c:pt>
                <c:pt idx="4">
                  <c:v>3726.0</c:v>
                </c:pt>
                <c:pt idx="5">
                  <c:v>3165.0</c:v>
                </c:pt>
                <c:pt idx="6">
                  <c:v>2758.0</c:v>
                </c:pt>
                <c:pt idx="7">
                  <c:v>2447.0</c:v>
                </c:pt>
                <c:pt idx="8">
                  <c:v>2341.0</c:v>
                </c:pt>
                <c:pt idx="9">
                  <c:v>2267.0</c:v>
                </c:pt>
                <c:pt idx="10">
                  <c:v>2210.0</c:v>
                </c:pt>
                <c:pt idx="11">
                  <c:v>2162.0</c:v>
                </c:pt>
              </c:numCache>
            </c:numRef>
          </c:val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12564.0</c:v>
                </c:pt>
                <c:pt idx="1">
                  <c:v>10037.0</c:v>
                </c:pt>
                <c:pt idx="2">
                  <c:v>8679.0</c:v>
                </c:pt>
                <c:pt idx="3">
                  <c:v>7175.0</c:v>
                </c:pt>
                <c:pt idx="4">
                  <c:v>5915.0</c:v>
                </c:pt>
                <c:pt idx="5">
                  <c:v>5022.0</c:v>
                </c:pt>
                <c:pt idx="6">
                  <c:v>4345.0</c:v>
                </c:pt>
                <c:pt idx="7">
                  <c:v>3856.0</c:v>
                </c:pt>
                <c:pt idx="8">
                  <c:v>3895.0</c:v>
                </c:pt>
                <c:pt idx="9">
                  <c:v>3981.0</c:v>
                </c:pt>
                <c:pt idx="10">
                  <c:v>4001.0</c:v>
                </c:pt>
                <c:pt idx="11">
                  <c:v>4404.0</c:v>
                </c:pt>
              </c:numCache>
            </c:numRef>
          </c:val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12711.0</c:v>
                </c:pt>
                <c:pt idx="1">
                  <c:v>10750.0</c:v>
                </c:pt>
                <c:pt idx="2">
                  <c:v>10271.0</c:v>
                </c:pt>
                <c:pt idx="3">
                  <c:v>8649.0</c:v>
                </c:pt>
                <c:pt idx="4">
                  <c:v>7525.0</c:v>
                </c:pt>
                <c:pt idx="5">
                  <c:v>6374.0</c:v>
                </c:pt>
                <c:pt idx="6">
                  <c:v>5482.0</c:v>
                </c:pt>
                <c:pt idx="7">
                  <c:v>4854.0</c:v>
                </c:pt>
                <c:pt idx="8">
                  <c:v>4901.0</c:v>
                </c:pt>
                <c:pt idx="9">
                  <c:v>4933.0</c:v>
                </c:pt>
                <c:pt idx="10">
                  <c:v>4917.0</c:v>
                </c:pt>
                <c:pt idx="11">
                  <c:v>4924.0</c:v>
                </c:pt>
              </c:numCache>
            </c:numRef>
          </c:val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12687.0</c:v>
                </c:pt>
                <c:pt idx="1">
                  <c:v>10689.0</c:v>
                </c:pt>
                <c:pt idx="2">
                  <c:v>10208.0</c:v>
                </c:pt>
                <c:pt idx="3">
                  <c:v>8768.0</c:v>
                </c:pt>
                <c:pt idx="4">
                  <c:v>7570.0</c:v>
                </c:pt>
                <c:pt idx="5">
                  <c:v>6352.0</c:v>
                </c:pt>
                <c:pt idx="6">
                  <c:v>5460.0</c:v>
                </c:pt>
                <c:pt idx="7">
                  <c:v>4830.0</c:v>
                </c:pt>
                <c:pt idx="8">
                  <c:v>4885.0</c:v>
                </c:pt>
                <c:pt idx="9">
                  <c:v>4885.0</c:v>
                </c:pt>
                <c:pt idx="10">
                  <c:v>4823.0</c:v>
                </c:pt>
                <c:pt idx="11">
                  <c:v>4868.0</c:v>
                </c:pt>
              </c:numCache>
            </c:numRef>
          </c:val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14101.0</c:v>
                </c:pt>
                <c:pt idx="1">
                  <c:v>13686.0</c:v>
                </c:pt>
                <c:pt idx="2">
                  <c:v>13524.0</c:v>
                </c:pt>
                <c:pt idx="3">
                  <c:v>13092.0</c:v>
                </c:pt>
                <c:pt idx="4">
                  <c:v>13144.0</c:v>
                </c:pt>
                <c:pt idx="5">
                  <c:v>12771.0</c:v>
                </c:pt>
                <c:pt idx="6">
                  <c:v>12783.0</c:v>
                </c:pt>
                <c:pt idx="7">
                  <c:v>12466.0</c:v>
                </c:pt>
                <c:pt idx="8">
                  <c:v>12230.0</c:v>
                </c:pt>
                <c:pt idx="9">
                  <c:v>12716.0</c:v>
                </c:pt>
                <c:pt idx="10">
                  <c:v>12238.0</c:v>
                </c:pt>
                <c:pt idx="11">
                  <c:v>12409.0</c:v>
                </c:pt>
              </c:numCache>
            </c:numRef>
          </c:val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13958.0</c:v>
                </c:pt>
                <c:pt idx="1">
                  <c:v>13986.0</c:v>
                </c:pt>
                <c:pt idx="2">
                  <c:v>13366.0</c:v>
                </c:pt>
                <c:pt idx="3">
                  <c:v>13033.0</c:v>
                </c:pt>
                <c:pt idx="4">
                  <c:v>12835.0</c:v>
                </c:pt>
                <c:pt idx="5">
                  <c:v>12409.0</c:v>
                </c:pt>
                <c:pt idx="6">
                  <c:v>11784.0</c:v>
                </c:pt>
                <c:pt idx="7">
                  <c:v>10833.0</c:v>
                </c:pt>
                <c:pt idx="8">
                  <c:v>10414.0</c:v>
                </c:pt>
                <c:pt idx="9">
                  <c:v>11543.0</c:v>
                </c:pt>
                <c:pt idx="10">
                  <c:v>10857.0</c:v>
                </c:pt>
                <c:pt idx="11">
                  <c:v>10129.0</c:v>
                </c:pt>
              </c:numCache>
            </c:numRef>
          </c:val>
        </c:ser>
        <c:bandFmts/>
        <c:axId val="-2123527512"/>
        <c:axId val="-2123556824"/>
        <c:axId val="-2123569992"/>
      </c:surface3DChart>
      <c:catAx>
        <c:axId val="-2123527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1"/>
              <c:y val="0.849094052644392"/>
            </c:manualLayout>
          </c:layout>
          <c:overlay val="0"/>
        </c:title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-2123556824"/>
        <c:crosses val="autoZero"/>
        <c:auto val="1"/>
        <c:lblAlgn val="ctr"/>
        <c:lblOffset val="100"/>
        <c:noMultiLvlLbl val="0"/>
      </c:catAx>
      <c:valAx>
        <c:axId val="-2123556824"/>
        <c:scaling>
          <c:orientation val="minMax"/>
          <c:max val="17000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0.0294270509024441"/>
              <c:y val="0.26170156211100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-2123527512"/>
        <c:crosses val="autoZero"/>
        <c:crossBetween val="midCat"/>
        <c:majorUnit val="2000.0"/>
        <c:minorUnit val="500.0"/>
      </c:valAx>
      <c:serAx>
        <c:axId val="-2123569992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-212355682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FFC39-3AF6-8048-8D2D-0B9CBEDA9E0F}" type="datetimeFigureOut">
              <a:rPr lang="en-US" smtClean="0"/>
              <a:pPr/>
              <a:t>8/23/15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1F6DB-D364-0A40-9E0D-3DD3F1C3C9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86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5182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98538"/>
            <a:ext cx="1943100" cy="58594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98538"/>
            <a:ext cx="5676900" cy="58594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54000"/>
            <a:ext cx="2095500" cy="6578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54000"/>
            <a:ext cx="6134100" cy="6578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5588" y="50800"/>
            <a:ext cx="2081212" cy="6075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188" y="50800"/>
            <a:ext cx="6096000" cy="6075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98538"/>
            <a:ext cx="7772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886200"/>
            <a:ext cx="76771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 smtClean="0">
                <a:latin typeface="Calibri" pitchFamily="34" charset="0"/>
              </a:rPr>
              <a:t>Bryant</a:t>
            </a:r>
            <a:r>
              <a:rPr lang="en-US" sz="1000" b="0" i="0" baseline="0" dirty="0" smtClean="0">
                <a:latin typeface="Calibri" pitchFamily="34" charset="0"/>
              </a:rPr>
              <a:t> and </a:t>
            </a:r>
            <a:r>
              <a:rPr lang="en-US" sz="1000" b="0" i="0" baseline="0" dirty="0" err="1" smtClean="0">
                <a:latin typeface="Calibri" pitchFamily="34" charset="0"/>
              </a:rPr>
              <a:t>O’Hallaron</a:t>
            </a:r>
            <a:r>
              <a:rPr lang="en-US" sz="1000" b="0" i="0" baseline="0" dirty="0" smtClean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 smtClean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xmlns:p14="http://schemas.microsoft.com/office/powerpoint/2010/main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419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876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333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17907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2479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705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162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619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4000"/>
            <a:ext cx="8382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 smtClean="0">
                <a:latin typeface="Calibri" pitchFamily="34" charset="0"/>
              </a:rPr>
              <a:t>Bryant</a:t>
            </a:r>
            <a:r>
              <a:rPr lang="en-US" sz="1000" b="0" i="0" baseline="0" dirty="0" smtClean="0">
                <a:latin typeface="Calibri" pitchFamily="34" charset="0"/>
              </a:rPr>
              <a:t> and </a:t>
            </a:r>
            <a:r>
              <a:rPr lang="en-US" sz="1000" b="0" i="0" baseline="0" dirty="0" err="1" smtClean="0">
                <a:latin typeface="Calibri" pitchFamily="34" charset="0"/>
              </a:rPr>
              <a:t>O’Hallaron</a:t>
            </a:r>
            <a:r>
              <a:rPr lang="en-US" sz="1000" b="0" i="0" baseline="0" dirty="0" smtClean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 smtClean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xmlns:p14="http://schemas.microsoft.com/office/powerpoint/2010/main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50800"/>
            <a:ext cx="7591425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 smtClean="0">
                <a:latin typeface="Calibri" pitchFamily="34" charset="0"/>
              </a:rPr>
              <a:t>Bryant</a:t>
            </a:r>
            <a:r>
              <a:rPr lang="en-US" sz="1000" b="0" i="0" baseline="0" dirty="0" smtClean="0">
                <a:latin typeface="Calibri" pitchFamily="34" charset="0"/>
              </a:rPr>
              <a:t> and </a:t>
            </a:r>
            <a:r>
              <a:rPr lang="en-US" sz="1000" b="0" i="0" baseline="0" dirty="0" err="1" smtClean="0">
                <a:latin typeface="Calibri" pitchFamily="34" charset="0"/>
              </a:rPr>
              <a:t>O’Hallaron</a:t>
            </a:r>
            <a:r>
              <a:rPr lang="en-US" sz="1000" b="0" i="0" baseline="0" dirty="0" smtClean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 smtClean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742950" indent="-2857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600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20574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25146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9718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3429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886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15-213-staff@cs.cmu.edu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cathyf@cs.cmu.edu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990600" y="5338763"/>
            <a:ext cx="6858000" cy="6350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The course that gives CMU its “Zip”!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2012950"/>
            <a:ext cx="7772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Course Overview</a:t>
            </a:r>
            <a:b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/>
            </a:r>
            <a:b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15-213: Introduction to Computer Systems	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/>
            </a:r>
            <a:b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1</a:t>
            </a:r>
            <a:r>
              <a:rPr kumimoji="0" lang="en-US" sz="2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st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Lecture, Sep. 1</a:t>
            </a:r>
            <a:r>
              <a:rPr lang="en-US" sz="2000" kern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, 2015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685800" y="3886200"/>
            <a:ext cx="767873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Instructors: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Randal E. </a:t>
            </a:r>
            <a:r>
              <a:rPr lang="en-US" sz="2000" kern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Bryant and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David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R.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O’Hallaron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Errors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b="1" dirty="0"/>
              <a:t>C and C++ do not provide any memory protection</a:t>
            </a:r>
          </a:p>
          <a:p>
            <a:pPr marL="552450" lvl="1"/>
            <a:r>
              <a:rPr lang="en-US" dirty="0"/>
              <a:t>Out of bounds array references</a:t>
            </a:r>
          </a:p>
          <a:p>
            <a:pPr marL="552450" lvl="1"/>
            <a:r>
              <a:rPr lang="en-US" dirty="0"/>
              <a:t>Invalid pointer values</a:t>
            </a:r>
          </a:p>
          <a:p>
            <a:pPr marL="552450" lvl="1"/>
            <a:r>
              <a:rPr lang="en-US" dirty="0"/>
              <a:t>Abuses of </a:t>
            </a:r>
            <a:r>
              <a:rPr lang="en-US" dirty="0" err="1"/>
              <a:t>malloc</a:t>
            </a:r>
            <a:r>
              <a:rPr lang="en-US" dirty="0"/>
              <a:t>/free</a:t>
            </a:r>
          </a:p>
          <a:p>
            <a:r>
              <a:rPr lang="en-US" b="1" dirty="0"/>
              <a:t>Can lead to nasty bugs</a:t>
            </a:r>
          </a:p>
          <a:p>
            <a:pPr marL="552450" lvl="1"/>
            <a:r>
              <a:rPr lang="en-US" dirty="0"/>
              <a:t>Whether or not bug has any effect depends on system and compiler</a:t>
            </a:r>
          </a:p>
          <a:p>
            <a:pPr marL="552450" lvl="1"/>
            <a:r>
              <a:rPr lang="en-US" dirty="0"/>
              <a:t>Action at a distance</a:t>
            </a:r>
          </a:p>
          <a:p>
            <a:pPr marL="838200" lvl="2"/>
            <a:r>
              <a:rPr lang="en-US" dirty="0"/>
              <a:t>Corrupted object logically unrelated to one being accessed</a:t>
            </a:r>
          </a:p>
          <a:p>
            <a:pPr marL="838200" lvl="2"/>
            <a:r>
              <a:rPr lang="en-US" dirty="0"/>
              <a:t>Effect of bug may be first observed long after it is generated</a:t>
            </a:r>
          </a:p>
          <a:p>
            <a:r>
              <a:rPr lang="en-US" b="1" dirty="0"/>
              <a:t>How can I deal with this?</a:t>
            </a:r>
          </a:p>
          <a:p>
            <a:pPr marL="552450" lvl="1"/>
            <a:r>
              <a:rPr lang="en-US" dirty="0"/>
              <a:t>Program in Java, </a:t>
            </a:r>
            <a:r>
              <a:rPr lang="en-US" dirty="0" smtClean="0"/>
              <a:t>Ruby, Python, ML, …</a:t>
            </a:r>
            <a:endParaRPr lang="en-US" dirty="0"/>
          </a:p>
          <a:p>
            <a:pPr marL="552450" lvl="1"/>
            <a:r>
              <a:rPr lang="en-US" dirty="0"/>
              <a:t>Understand what possible interactions may occur</a:t>
            </a:r>
          </a:p>
          <a:p>
            <a:pPr marL="552450" lvl="1"/>
            <a:r>
              <a:rPr lang="en-US" dirty="0"/>
              <a:t>Use or develop tools to detect referencing </a:t>
            </a:r>
            <a:r>
              <a:rPr lang="en-US" dirty="0" smtClean="0"/>
              <a:t>errors (e.g. </a:t>
            </a:r>
            <a:r>
              <a:rPr lang="en-US" dirty="0" err="1" smtClean="0"/>
              <a:t>Valgrind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1066800"/>
          </a:xfrm>
          <a:ln/>
        </p:spPr>
        <p:txBody>
          <a:bodyPr>
            <a:normAutofit fontScale="90000"/>
          </a:bodyPr>
          <a:lstStyle/>
          <a:p>
            <a:pPr marL="119063" indent="-119063"/>
            <a:r>
              <a:rPr lang="en-US" sz="4000" b="1" dirty="0"/>
              <a:t>Great Reality #4: There’s more to performance than asymptotic </a:t>
            </a:r>
            <a:r>
              <a:rPr lang="en-US" sz="4000" b="1" dirty="0" smtClean="0"/>
              <a:t>complexity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651000"/>
            <a:ext cx="8382000" cy="5181600"/>
          </a:xfrm>
          <a:ln/>
        </p:spPr>
        <p:txBody>
          <a:bodyPr/>
          <a:lstStyle/>
          <a:p>
            <a:r>
              <a:rPr lang="en-US" b="1" dirty="0"/>
              <a:t>Constant factors matter too!</a:t>
            </a:r>
          </a:p>
          <a:p>
            <a:r>
              <a:rPr lang="en-US" b="1" dirty="0"/>
              <a:t>And even exact op count does not predict performance</a:t>
            </a:r>
          </a:p>
          <a:p>
            <a:pPr marL="552450" lvl="1"/>
            <a:r>
              <a:rPr lang="en-US" dirty="0"/>
              <a:t>Easily see 10:1 performance range depending on how code written</a:t>
            </a:r>
          </a:p>
          <a:p>
            <a:pPr marL="552450" lvl="1"/>
            <a:r>
              <a:rPr lang="en-US" dirty="0"/>
              <a:t>Must optimize at multiple levels: algorithm, data representations, procedures, and loops</a:t>
            </a:r>
          </a:p>
          <a:p>
            <a:r>
              <a:rPr lang="en-US" b="1" dirty="0"/>
              <a:t>Must understand system to optimize performance</a:t>
            </a:r>
          </a:p>
          <a:p>
            <a:pPr marL="552450" lvl="1"/>
            <a:r>
              <a:rPr lang="en-US" dirty="0"/>
              <a:t>How programs compiled and executed</a:t>
            </a:r>
          </a:p>
          <a:p>
            <a:pPr marL="552450" lvl="1"/>
            <a:r>
              <a:rPr lang="en-US" dirty="0"/>
              <a:t>How to measure program performance and identify bottlenecks</a:t>
            </a:r>
          </a:p>
          <a:p>
            <a:pPr marL="552450" lvl="1"/>
            <a:r>
              <a:rPr lang="en-US" dirty="0"/>
              <a:t>How to improve performance without destroying code modularity and generality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System Performance Example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4610100"/>
            <a:ext cx="8382000" cy="2222500"/>
          </a:xfrm>
          <a:ln/>
        </p:spPr>
        <p:txBody>
          <a:bodyPr/>
          <a:lstStyle/>
          <a:p>
            <a:r>
              <a:rPr lang="en-US" dirty="0"/>
              <a:t>Hierarchical memory organization</a:t>
            </a:r>
          </a:p>
          <a:p>
            <a:r>
              <a:rPr lang="en-US" dirty="0"/>
              <a:t>Performance depends on access patterns</a:t>
            </a:r>
          </a:p>
          <a:p>
            <a:pPr marL="552450" lvl="1"/>
            <a:r>
              <a:rPr lang="en-US" dirty="0"/>
              <a:t>Including how step through multi-dimensional array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4622800" y="1603375"/>
            <a:ext cx="4114800" cy="2273300"/>
          </a:xfrm>
          <a:prstGeom prst="rect">
            <a:avLst/>
          </a:prstGeom>
          <a:solidFill>
            <a:srgbClr val="D3F2D3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copyji(int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src[2048][2048],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dst[2048][2048])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i,j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dst[i][j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 =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src[i][j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21510" name="Rectangle 6"/>
          <p:cNvSpPr>
            <a:spLocks/>
          </p:cNvSpPr>
          <p:nvPr/>
        </p:nvSpPr>
        <p:spPr bwMode="auto">
          <a:xfrm>
            <a:off x="393700" y="1603375"/>
            <a:ext cx="4114800" cy="22733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copyij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i,j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(j = 0; j &lt; 2048; j++)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][j] =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][j];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grpSp>
        <p:nvGrpSpPr>
          <p:cNvPr id="21511" name="Group 7"/>
          <p:cNvGrpSpPr>
            <a:grpSpLocks/>
          </p:cNvGrpSpPr>
          <p:nvPr/>
        </p:nvGrpSpPr>
        <p:grpSpPr bwMode="auto">
          <a:xfrm>
            <a:off x="4130675" y="2860675"/>
            <a:ext cx="762000" cy="228600"/>
            <a:chOff x="0" y="0"/>
            <a:chExt cx="480" cy="144"/>
          </a:xfrm>
        </p:grpSpPr>
        <p:sp>
          <p:nvSpPr>
            <p:cNvPr id="21512" name="Line 8"/>
            <p:cNvSpPr>
              <a:spLocks noChangeShapeType="1"/>
            </p:cNvSpPr>
            <p:nvPr/>
          </p:nvSpPr>
          <p:spPr bwMode="auto">
            <a:xfrm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875047" y="3886200"/>
            <a:ext cx="5871668" cy="674876"/>
            <a:chOff x="1875047" y="3886200"/>
            <a:chExt cx="5871668" cy="674876"/>
          </a:xfrm>
        </p:grpSpPr>
        <p:sp>
          <p:nvSpPr>
            <p:cNvPr id="21514" name="Rectangle 10"/>
            <p:cNvSpPr>
              <a:spLocks/>
            </p:cNvSpPr>
            <p:nvPr/>
          </p:nvSpPr>
          <p:spPr bwMode="auto">
            <a:xfrm>
              <a:off x="6605878" y="3886200"/>
              <a:ext cx="1140837" cy="507831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 smtClean="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81.8ms</a:t>
              </a:r>
              <a:endParaRPr lang="en-US" sz="28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875047" y="3886200"/>
              <a:ext cx="1066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n-lt"/>
                </a:rPr>
                <a:t>4.3ms</a:t>
              </a:r>
              <a:endParaRPr lang="en-US" sz="2800" dirty="0">
                <a:latin typeface="+mn-lt"/>
              </a:endParaRPr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2870694" y="4114800"/>
              <a:ext cx="3675585" cy="446276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2.0 GHz Intel Core i7 </a:t>
              </a:r>
              <a:r>
                <a:rPr lang="en-US" sz="2400" dirty="0" err="1" smtClean="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Haswell</a:t>
              </a:r>
              <a:endParaRPr lang="en-US" sz="24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0397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2150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Performance Differs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30756887"/>
              </p:ext>
            </p:extLst>
          </p:nvPr>
        </p:nvGraphicFramePr>
        <p:xfrm>
          <a:off x="457200" y="1061112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1828800" y="1295400"/>
            <a:ext cx="1219200" cy="5334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/>
                <a:ea typeface="ヒラギノ角ゴ ProN W3" charset="-128"/>
                <a:cs typeface="Courier New"/>
                <a:sym typeface="Gill Sans" charset="0"/>
              </a:rPr>
              <a:t>copyij</a:t>
            </a:r>
            <a:endParaRPr kumimoji="0" lang="en-US" sz="1800" b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/>
              <a:ea typeface="ヒラギノ角ゴ ProN W3" charset="-128"/>
              <a:cs typeface="Courier New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24400" y="4724400"/>
            <a:ext cx="1219200" cy="5334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/>
                <a:ea typeface="ヒラギノ角ゴ ProN W3" charset="-128"/>
                <a:cs typeface="Courier New"/>
                <a:sym typeface="Gill Sans" charset="0"/>
              </a:rPr>
              <a:t>copyji</a:t>
            </a:r>
            <a:endParaRPr kumimoji="0" lang="en-US" sz="1800" b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/>
              <a:ea typeface="ヒラギノ角ゴ ProN W3" charset="-128"/>
              <a:cs typeface="Courier New"/>
              <a:sym typeface="Gill Sans" charset="0"/>
            </a:endParaRP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 bwMode="auto">
          <a:xfrm flipH="1">
            <a:off x="1981200" y="1828800"/>
            <a:ext cx="457200" cy="1828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stCxn id="6" idx="2"/>
          </p:cNvCxnSpPr>
          <p:nvPr/>
        </p:nvCxnSpPr>
        <p:spPr bwMode="auto">
          <a:xfrm flipH="1">
            <a:off x="4495800" y="5257800"/>
            <a:ext cx="838200" cy="685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35201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534400" cy="1168400"/>
          </a:xfrm>
          <a:ln/>
        </p:spPr>
        <p:txBody>
          <a:bodyPr/>
          <a:lstStyle/>
          <a:p>
            <a:pPr marL="119063" indent="-119063"/>
            <a:r>
              <a:rPr lang="en-US" b="1" dirty="0"/>
              <a:t>Great Reality #5:</a:t>
            </a:r>
            <a:br>
              <a:rPr lang="en-US" b="1" dirty="0"/>
            </a:br>
            <a:r>
              <a:rPr lang="en-US" b="1" dirty="0"/>
              <a:t>Computers do more than execute programs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82000" cy="5232400"/>
          </a:xfrm>
          <a:ln/>
        </p:spPr>
        <p:txBody>
          <a:bodyPr/>
          <a:lstStyle/>
          <a:p>
            <a:r>
              <a:rPr lang="en-US" b="1" dirty="0"/>
              <a:t>They need to get data in and out</a:t>
            </a:r>
          </a:p>
          <a:p>
            <a:pPr marL="552450" lvl="1"/>
            <a:r>
              <a:rPr lang="en-US" dirty="0"/>
              <a:t>I/O system critical to program reliability and performance</a:t>
            </a:r>
          </a:p>
          <a:p>
            <a:endParaRPr lang="en-US" dirty="0"/>
          </a:p>
          <a:p>
            <a:r>
              <a:rPr lang="en-US" b="1" dirty="0"/>
              <a:t>They communicate with each other over networks</a:t>
            </a:r>
          </a:p>
          <a:p>
            <a:pPr marL="552450" lvl="1"/>
            <a:r>
              <a:rPr lang="en-US" dirty="0"/>
              <a:t>Many system-level issues arise in presence of network</a:t>
            </a:r>
          </a:p>
          <a:p>
            <a:pPr marL="838200" lvl="2"/>
            <a:r>
              <a:rPr lang="en-US" dirty="0"/>
              <a:t>Concurrent operations by autonomous processes</a:t>
            </a:r>
          </a:p>
          <a:p>
            <a:pPr marL="838200" lvl="2"/>
            <a:r>
              <a:rPr lang="en-US" dirty="0"/>
              <a:t>Coping with unreliable media</a:t>
            </a:r>
          </a:p>
          <a:p>
            <a:pPr marL="838200" lvl="2"/>
            <a:r>
              <a:rPr lang="en-US" dirty="0"/>
              <a:t>Cross platform compatibility</a:t>
            </a:r>
          </a:p>
          <a:p>
            <a:pPr marL="838200" lvl="2"/>
            <a:r>
              <a:rPr lang="en-US" dirty="0"/>
              <a:t>Complex performance issues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Perspective</a:t>
            </a:r>
            <a:endParaRPr lang="en-US" dirty="0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Systems Courses are Builder-Centric</a:t>
            </a:r>
          </a:p>
          <a:p>
            <a:pPr lvl="1"/>
            <a:r>
              <a:rPr lang="en-US" dirty="0" smtClean="0"/>
              <a:t>Computer Architecture</a:t>
            </a:r>
          </a:p>
          <a:p>
            <a:pPr lvl="2"/>
            <a:r>
              <a:rPr lang="en-US" dirty="0" smtClean="0"/>
              <a:t>Design pipelined processor in Verilog</a:t>
            </a:r>
          </a:p>
          <a:p>
            <a:pPr lvl="1"/>
            <a:r>
              <a:rPr lang="en-US" dirty="0" smtClean="0"/>
              <a:t>Operating Systems</a:t>
            </a:r>
          </a:p>
          <a:p>
            <a:pPr lvl="2"/>
            <a:r>
              <a:rPr lang="en-US" dirty="0" smtClean="0"/>
              <a:t>Implement sample portions of operating system</a:t>
            </a:r>
          </a:p>
          <a:p>
            <a:pPr lvl="1"/>
            <a:r>
              <a:rPr lang="en-US" dirty="0" smtClean="0"/>
              <a:t>Compilers</a:t>
            </a:r>
          </a:p>
          <a:p>
            <a:pPr lvl="2"/>
            <a:r>
              <a:rPr lang="en-US" dirty="0" smtClean="0"/>
              <a:t>Write compiler for simple language</a:t>
            </a:r>
          </a:p>
          <a:p>
            <a:pPr lvl="1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Implement and simulate network protocols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Perspective (Cont.)</a:t>
            </a:r>
            <a:endParaRPr lang="en-US" dirty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Course is Programmer-Centric</a:t>
            </a:r>
          </a:p>
          <a:p>
            <a:pPr lvl="1"/>
            <a:r>
              <a:rPr lang="en-US" dirty="0" smtClean="0"/>
              <a:t>Purpose is to show that by knowing more about the underlying system, one can be more effective as a programmer</a:t>
            </a:r>
          </a:p>
          <a:p>
            <a:pPr lvl="1"/>
            <a:r>
              <a:rPr lang="en-US" dirty="0" smtClean="0"/>
              <a:t>Enable you to</a:t>
            </a:r>
          </a:p>
          <a:p>
            <a:pPr lvl="2"/>
            <a:r>
              <a:rPr lang="en-US" dirty="0" smtClean="0"/>
              <a:t>Write programs that are more reliable and efficient</a:t>
            </a:r>
          </a:p>
          <a:p>
            <a:pPr lvl="2"/>
            <a:r>
              <a:rPr lang="en-US" dirty="0" smtClean="0"/>
              <a:t>Incorporate features that require hooks into OS</a:t>
            </a:r>
          </a:p>
          <a:p>
            <a:pPr lvl="3"/>
            <a:r>
              <a:rPr lang="en-US" dirty="0" smtClean="0"/>
              <a:t>E.g., concurrency, signal handlers</a:t>
            </a:r>
          </a:p>
          <a:p>
            <a:pPr lvl="1"/>
            <a:r>
              <a:rPr lang="en-US" dirty="0" smtClean="0"/>
              <a:t>Cover material in this course that you won’t see elsewhere</a:t>
            </a:r>
          </a:p>
          <a:p>
            <a:pPr lvl="1"/>
            <a:r>
              <a:rPr lang="en-US" dirty="0" smtClean="0"/>
              <a:t>Not just a course for dedicated hackers</a:t>
            </a:r>
          </a:p>
          <a:p>
            <a:pPr lvl="2"/>
            <a:r>
              <a:rPr lang="en-US" b="1" dirty="0" smtClean="0"/>
              <a:t>We bring out the hidden hacker in everyone!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87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Role within CS/ECE Curriculum</a:t>
            </a:r>
          </a:p>
        </p:txBody>
      </p:sp>
      <p:sp>
        <p:nvSpPr>
          <p:cNvPr id="27652" name="Rectangle 4"/>
          <p:cNvSpPr>
            <a:spLocks/>
          </p:cNvSpPr>
          <p:nvPr/>
        </p:nvSpPr>
        <p:spPr bwMode="auto">
          <a:xfrm>
            <a:off x="2332038" y="2054225"/>
            <a:ext cx="793750" cy="6858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410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Operating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Systems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3475038" y="2060575"/>
            <a:ext cx="79851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411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Compilers</a:t>
            </a: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1828800" y="2733675"/>
            <a:ext cx="2071688" cy="134937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2973388" y="2736850"/>
            <a:ext cx="927100" cy="11493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6" name="Rectangle 8"/>
          <p:cNvSpPr>
            <a:spLocks/>
          </p:cNvSpPr>
          <p:nvPr/>
        </p:nvSpPr>
        <p:spPr bwMode="auto">
          <a:xfrm>
            <a:off x="2925763" y="2895600"/>
            <a:ext cx="1009650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Processes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Mem. Mgmt</a:t>
            </a: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4114800" y="2733675"/>
            <a:ext cx="76200" cy="115887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8" name="Rectangle 10"/>
          <p:cNvSpPr>
            <a:spLocks/>
          </p:cNvSpPr>
          <p:nvPr/>
        </p:nvSpPr>
        <p:spPr bwMode="auto">
          <a:xfrm>
            <a:off x="1189038" y="2060575"/>
            <a:ext cx="76676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441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Networks</a:t>
            </a:r>
          </a:p>
        </p:txBody>
      </p:sp>
      <p:sp>
        <p:nvSpPr>
          <p:cNvPr id="27659" name="Rectangle 11"/>
          <p:cNvSpPr>
            <a:spLocks/>
          </p:cNvSpPr>
          <p:nvPr/>
        </p:nvSpPr>
        <p:spPr bwMode="auto">
          <a:xfrm>
            <a:off x="1981200" y="2895600"/>
            <a:ext cx="777875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Network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Protocols</a:t>
            </a:r>
          </a:p>
        </p:txBody>
      </p:sp>
      <p:sp>
        <p:nvSpPr>
          <p:cNvPr id="27660" name="Rectangle 12"/>
          <p:cNvSpPr>
            <a:spLocks/>
          </p:cNvSpPr>
          <p:nvPr/>
        </p:nvSpPr>
        <p:spPr bwMode="auto">
          <a:xfrm>
            <a:off x="5761038" y="2060575"/>
            <a:ext cx="9699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447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Architecture</a:t>
            </a:r>
          </a:p>
        </p:txBody>
      </p:sp>
      <p:sp>
        <p:nvSpPr>
          <p:cNvPr id="27661" name="Rectangle 13"/>
          <p:cNvSpPr>
            <a:spLocks/>
          </p:cNvSpPr>
          <p:nvPr/>
        </p:nvSpPr>
        <p:spPr bwMode="auto">
          <a:xfrm>
            <a:off x="6904038" y="2057400"/>
            <a:ext cx="8556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349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Embedded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Systems</a:t>
            </a:r>
          </a:p>
        </p:txBody>
      </p:sp>
      <p:sp>
        <p:nvSpPr>
          <p:cNvPr id="27662" name="Rectangle 14"/>
          <p:cNvSpPr>
            <a:spLocks/>
          </p:cNvSpPr>
          <p:nvPr/>
        </p:nvSpPr>
        <p:spPr bwMode="auto">
          <a:xfrm>
            <a:off x="2205038" y="1254125"/>
            <a:ext cx="1035050" cy="6858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412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OS Practicum</a:t>
            </a:r>
          </a:p>
        </p:txBody>
      </p:sp>
      <p:sp>
        <p:nvSpPr>
          <p:cNvPr id="27663" name="Rectangle 15"/>
          <p:cNvSpPr>
            <a:spLocks/>
          </p:cNvSpPr>
          <p:nvPr/>
        </p:nvSpPr>
        <p:spPr bwMode="auto">
          <a:xfrm>
            <a:off x="3906838" y="5715000"/>
            <a:ext cx="1382712" cy="8382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38100" tIns="38100" rIns="38100" bIns="38100" anchor="ctr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122</a:t>
            </a:r>
            <a:endParaRPr lang="en-US" sz="2400" dirty="0" smtClean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Imperative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Programming</a:t>
            </a:r>
            <a:endParaRPr lang="en-US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Calibri" charset="0"/>
            </a:endParaRPr>
          </a:p>
        </p:txBody>
      </p:sp>
      <p:sp>
        <p:nvSpPr>
          <p:cNvPr id="27664" name="Rectangle 16"/>
          <p:cNvSpPr>
            <a:spLocks/>
          </p:cNvSpPr>
          <p:nvPr/>
        </p:nvSpPr>
        <p:spPr bwMode="auto">
          <a:xfrm>
            <a:off x="46038" y="2060575"/>
            <a:ext cx="81756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415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Databases</a:t>
            </a:r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>
            <a:off x="762000" y="2743200"/>
            <a:ext cx="3138488" cy="1524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6" name="Rectangle 18"/>
          <p:cNvSpPr>
            <a:spLocks/>
          </p:cNvSpPr>
          <p:nvPr/>
        </p:nvSpPr>
        <p:spPr bwMode="auto">
          <a:xfrm>
            <a:off x="609600" y="2984500"/>
            <a:ext cx="1241425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Data Reps.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Model</a:t>
            </a:r>
          </a:p>
        </p:txBody>
      </p:sp>
      <p:sp>
        <p:nvSpPr>
          <p:cNvPr id="27667" name="Rectangle 19"/>
          <p:cNvSpPr>
            <a:spLocks/>
          </p:cNvSpPr>
          <p:nvPr/>
        </p:nvSpPr>
        <p:spPr bwMode="auto">
          <a:xfrm>
            <a:off x="4618038" y="2060575"/>
            <a:ext cx="10207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340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Digital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Computation</a:t>
            </a: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 flipH="1">
            <a:off x="4541838" y="2736850"/>
            <a:ext cx="714375" cy="11557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9" name="Rectangle 21"/>
          <p:cNvSpPr>
            <a:spLocks/>
          </p:cNvSpPr>
          <p:nvPr/>
        </p:nvSpPr>
        <p:spPr bwMode="auto">
          <a:xfrm>
            <a:off x="3962400" y="2895600"/>
            <a:ext cx="730250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Machine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</a:t>
            </a:r>
          </a:p>
        </p:txBody>
      </p:sp>
      <p:sp>
        <p:nvSpPr>
          <p:cNvPr id="27670" name="Rectangle 22"/>
          <p:cNvSpPr>
            <a:spLocks/>
          </p:cNvSpPr>
          <p:nvPr/>
        </p:nvSpPr>
        <p:spPr bwMode="auto">
          <a:xfrm>
            <a:off x="4724400" y="3122613"/>
            <a:ext cx="871538" cy="2921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Arithmetic</a:t>
            </a:r>
          </a:p>
        </p:txBody>
      </p:sp>
      <p:sp>
        <p:nvSpPr>
          <p:cNvPr id="27671" name="Rectangle 23"/>
          <p:cNvSpPr>
            <a:spLocks/>
          </p:cNvSpPr>
          <p:nvPr/>
        </p:nvSpPr>
        <p:spPr bwMode="auto">
          <a:xfrm>
            <a:off x="8047038" y="2057400"/>
            <a:ext cx="93821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348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Embedded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 Eng.</a:t>
            </a:r>
          </a:p>
        </p:txBody>
      </p:sp>
      <p:sp>
        <p:nvSpPr>
          <p:cNvPr id="27672" name="Rectangle 24"/>
          <p:cNvSpPr>
            <a:spLocks/>
          </p:cNvSpPr>
          <p:nvPr/>
        </p:nvSpPr>
        <p:spPr bwMode="auto">
          <a:xfrm>
            <a:off x="5334000" y="4343400"/>
            <a:ext cx="3898900" cy="9906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spcBef>
                <a:spcPts val="475"/>
              </a:spcBef>
            </a:pPr>
            <a: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Foundation of Computer Systems</a:t>
            </a:r>
            <a:b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</a:br>
            <a: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Underlying principles for hardware, </a:t>
            </a:r>
            <a:b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</a:br>
            <a: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software, and networking</a:t>
            </a:r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H="1">
            <a:off x="5051425" y="2730500"/>
            <a:ext cx="1273175" cy="11684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 flipH="1">
            <a:off x="5335588" y="2730500"/>
            <a:ext cx="2132012" cy="13525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 flipH="1">
            <a:off x="5341938" y="2743200"/>
            <a:ext cx="3190875" cy="1524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6" name="Rectangle 28"/>
          <p:cNvSpPr>
            <a:spLocks/>
          </p:cNvSpPr>
          <p:nvPr/>
        </p:nvSpPr>
        <p:spPr bwMode="auto">
          <a:xfrm>
            <a:off x="5843588" y="3048000"/>
            <a:ext cx="1328737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Execution Model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System</a:t>
            </a:r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>
            <a:off x="4624388" y="4786313"/>
            <a:ext cx="0" cy="92868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8" name="Rectangle 30"/>
          <p:cNvSpPr>
            <a:spLocks/>
          </p:cNvSpPr>
          <p:nvPr/>
        </p:nvSpPr>
        <p:spPr bwMode="auto">
          <a:xfrm>
            <a:off x="3833813" y="3775075"/>
            <a:ext cx="1485900" cy="100330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213</a:t>
            </a:r>
            <a:endParaRPr lang="en-US" sz="2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Calibri" charset="0"/>
            </a:endParaRPr>
          </a:p>
        </p:txBody>
      </p:sp>
      <p:sp>
        <p:nvSpPr>
          <p:cNvPr id="27679" name="Rectangle 31"/>
          <p:cNvSpPr>
            <a:spLocks/>
          </p:cNvSpPr>
          <p:nvPr/>
        </p:nvSpPr>
        <p:spPr bwMode="auto">
          <a:xfrm>
            <a:off x="6807200" y="1244600"/>
            <a:ext cx="1041400" cy="6858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545/549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Capstone</a:t>
            </a:r>
          </a:p>
        </p:txBody>
      </p:sp>
      <p:sp>
        <p:nvSpPr>
          <p:cNvPr id="33" name="Rectangle 10"/>
          <p:cNvSpPr>
            <a:spLocks/>
          </p:cNvSpPr>
          <p:nvPr/>
        </p:nvSpPr>
        <p:spPr bwMode="auto">
          <a:xfrm>
            <a:off x="152400" y="3581400"/>
            <a:ext cx="76676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</a:t>
            </a:r>
            <a:r>
              <a:rPr lang="en-US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440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Distributed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systems</a:t>
            </a:r>
            <a:endParaRPr lang="en-US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Calibri" charset="0"/>
            </a:endParaRPr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914400" y="3886201"/>
            <a:ext cx="289560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1"/>
          <p:cNvSpPr>
            <a:spLocks/>
          </p:cNvSpPr>
          <p:nvPr/>
        </p:nvSpPr>
        <p:spPr bwMode="auto">
          <a:xfrm>
            <a:off x="1447800" y="3759369"/>
            <a:ext cx="1084644" cy="50783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Network </a:t>
            </a:r>
            <a:r>
              <a:rPr lang="en-US" sz="14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</a:t>
            </a:r>
            <a:r>
              <a:rPr lang="en-US" sz="14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rog</a:t>
            </a:r>
            <a:endParaRPr lang="en-US" sz="1400" dirty="0" smtClean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</a:t>
            </a:r>
            <a:r>
              <a:rPr lang="en-US" sz="14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oncurrency</a:t>
            </a:r>
            <a:endParaRPr lang="en-US" sz="14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6996113" y="2286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647700"/>
          </a:xfrm>
          <a:ln/>
        </p:spPr>
        <p:txBody>
          <a:bodyPr/>
          <a:lstStyle/>
          <a:p>
            <a:pPr marL="119063" indent="-119063"/>
            <a:r>
              <a:rPr lang="en-US" dirty="0" smtClean="0"/>
              <a:t>Instructors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29000"/>
            <a:ext cx="1905000" cy="2362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33800" y="149731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Randy Bryant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438400" y="4343400"/>
            <a:ext cx="312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/>
              <a:t>Dave </a:t>
            </a:r>
            <a:r>
              <a:rPr lang="en-US" sz="2400" dirty="0" err="1" smtClean="0"/>
              <a:t>O’Hallaron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09600"/>
            <a:ext cx="1828800" cy="229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Cheating: Description</a:t>
            </a:r>
            <a:endParaRPr lang="en-US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Please pay close attention, especially if this is your first semester at CMU</a:t>
            </a:r>
          </a:p>
          <a:p>
            <a:endParaRPr lang="en-US" dirty="0"/>
          </a:p>
          <a:p>
            <a:r>
              <a:rPr lang="en-US" dirty="0" smtClean="0"/>
              <a:t>What is cheating?</a:t>
            </a:r>
          </a:p>
          <a:p>
            <a:pPr lvl="1"/>
            <a:r>
              <a:rPr lang="en-US" dirty="0" smtClean="0"/>
              <a:t>Sharing code: by copying, retyping, </a:t>
            </a:r>
            <a:r>
              <a:rPr lang="en-US" b="1" dirty="0" smtClean="0"/>
              <a:t>looking at</a:t>
            </a:r>
            <a:r>
              <a:rPr lang="en-US" dirty="0" smtClean="0"/>
              <a:t>, or supplying a file</a:t>
            </a:r>
          </a:p>
          <a:p>
            <a:pPr lvl="1"/>
            <a:r>
              <a:rPr lang="en-US" dirty="0" smtClean="0"/>
              <a:t>Describing: verbal description of code from one person to another.</a:t>
            </a:r>
          </a:p>
          <a:p>
            <a:pPr lvl="1"/>
            <a:r>
              <a:rPr lang="en-US" dirty="0" smtClean="0"/>
              <a:t>Coaching: helping your friend to write a lab, line by line</a:t>
            </a:r>
          </a:p>
          <a:p>
            <a:pPr lvl="1"/>
            <a:r>
              <a:rPr lang="en-US" dirty="0" smtClean="0"/>
              <a:t>Searching the Web for solutions</a:t>
            </a:r>
          </a:p>
          <a:p>
            <a:pPr lvl="1"/>
            <a:r>
              <a:rPr lang="en-US" dirty="0" smtClean="0"/>
              <a:t>Copying code from a previous course or online solution</a:t>
            </a:r>
          </a:p>
          <a:p>
            <a:pPr lvl="2"/>
            <a:r>
              <a:rPr lang="en-US" dirty="0" smtClean="0"/>
              <a:t>You are only allowed to use code we supply, or from the CS:APP website</a:t>
            </a:r>
          </a:p>
          <a:p>
            <a:r>
              <a:rPr lang="en-US" dirty="0" smtClean="0"/>
              <a:t>What is NOT cheating?</a:t>
            </a:r>
          </a:p>
          <a:p>
            <a:pPr lvl="1"/>
            <a:r>
              <a:rPr lang="en-US" dirty="0" smtClean="0"/>
              <a:t>Explaining how to use systems or tools</a:t>
            </a:r>
          </a:p>
          <a:p>
            <a:pPr lvl="1"/>
            <a:r>
              <a:rPr lang="en-US" dirty="0" smtClean="0"/>
              <a:t>Helping others with high-level design issues</a:t>
            </a:r>
          </a:p>
          <a:p>
            <a:endParaRPr lang="en-US" dirty="0" smtClean="0"/>
          </a:p>
          <a:p>
            <a:r>
              <a:rPr lang="en-US" dirty="0" smtClean="0"/>
              <a:t>See the course syllabus for details.</a:t>
            </a:r>
          </a:p>
          <a:p>
            <a:pPr lvl="1"/>
            <a:r>
              <a:rPr lang="en-US" dirty="0" smtClean="0"/>
              <a:t>Ignorance is not an excuse</a:t>
            </a:r>
          </a:p>
        </p:txBody>
      </p:sp>
    </p:spTree>
    <p:extLst>
      <p:ext uri="{BB962C8B-B14F-4D97-AF65-F5344CB8AC3E}">
        <p14:creationId xmlns:p14="http://schemas.microsoft.com/office/powerpoint/2010/main" val="3967870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Course theme</a:t>
            </a:r>
          </a:p>
          <a:p>
            <a:r>
              <a:rPr lang="en-US" dirty="0" smtClean="0"/>
              <a:t>Five realities</a:t>
            </a:r>
          </a:p>
          <a:p>
            <a:r>
              <a:rPr lang="en-US" dirty="0" smtClean="0"/>
              <a:t>How the course fits into the CS/ECE curriculum</a:t>
            </a:r>
          </a:p>
          <a:p>
            <a:r>
              <a:rPr lang="en-US" dirty="0" smtClean="0"/>
              <a:t>Academic integrity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Cheating: Consequences</a:t>
            </a:r>
            <a:endParaRPr lang="en-US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5435600"/>
          </a:xfrm>
        </p:spPr>
        <p:txBody>
          <a:bodyPr>
            <a:normAutofit/>
          </a:bodyPr>
          <a:lstStyle/>
          <a:p>
            <a:r>
              <a:rPr lang="en-US" dirty="0"/>
              <a:t>Penalty for cheating:</a:t>
            </a:r>
          </a:p>
          <a:p>
            <a:pPr lvl="1"/>
            <a:r>
              <a:rPr lang="en-US" dirty="0"/>
              <a:t>Removal from course with failing grade (no exceptions!)</a:t>
            </a:r>
          </a:p>
          <a:p>
            <a:pPr lvl="1"/>
            <a:r>
              <a:rPr lang="en-US" dirty="0"/>
              <a:t>Permanent mark on your record</a:t>
            </a:r>
          </a:p>
          <a:p>
            <a:pPr lvl="1"/>
            <a:r>
              <a:rPr lang="en-US" dirty="0"/>
              <a:t>Your instructors’ </a:t>
            </a:r>
            <a:r>
              <a:rPr lang="en-US" dirty="0" smtClean="0"/>
              <a:t>personal contempt</a:t>
            </a:r>
            <a:endParaRPr lang="en-US" dirty="0"/>
          </a:p>
          <a:p>
            <a:endParaRPr lang="en-US" dirty="0"/>
          </a:p>
          <a:p>
            <a:r>
              <a:rPr lang="en-US" dirty="0"/>
              <a:t>Detection of cheating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We have sophisticated tools for detecting code plagiarism</a:t>
            </a:r>
            <a:endParaRPr lang="en-US" dirty="0"/>
          </a:p>
          <a:p>
            <a:pPr lvl="1"/>
            <a:r>
              <a:rPr lang="en-US" dirty="0"/>
              <a:t>Last Fall, </a:t>
            </a:r>
            <a:r>
              <a:rPr lang="en-US" dirty="0" smtClean="0"/>
              <a:t>20 </a:t>
            </a:r>
            <a:r>
              <a:rPr lang="en-US" dirty="0"/>
              <a:t>students were caught cheating and failed the course. </a:t>
            </a:r>
            <a:endParaRPr lang="en-US" dirty="0" smtClean="0"/>
          </a:p>
          <a:p>
            <a:pPr lvl="1"/>
            <a:r>
              <a:rPr lang="en-US" dirty="0" smtClean="0"/>
              <a:t>Some were expelled from the University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do it!</a:t>
            </a:r>
          </a:p>
          <a:p>
            <a:pPr lvl="1"/>
            <a:r>
              <a:rPr lang="en-US" dirty="0"/>
              <a:t>Start early</a:t>
            </a:r>
          </a:p>
          <a:p>
            <a:pPr lvl="1"/>
            <a:r>
              <a:rPr lang="en-US" dirty="0"/>
              <a:t>Ask the staff for help when you get stuck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301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Textbooks</a:t>
            </a:r>
            <a:endParaRPr lang="en-US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Randal E. Bryant and David R. </a:t>
            </a:r>
            <a:r>
              <a:rPr lang="en-US" dirty="0" err="1" smtClean="0"/>
              <a:t>O’Hallaron</a:t>
            </a:r>
            <a:r>
              <a:rPr lang="en-US" dirty="0" smtClean="0"/>
              <a:t>, </a:t>
            </a:r>
          </a:p>
          <a:p>
            <a:pPr lvl="1"/>
            <a:r>
              <a:rPr lang="en-US" i="1" dirty="0" smtClean="0"/>
              <a:t>Computer Systems: A Programmer’s Perspective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Third Edition </a:t>
            </a:r>
            <a:r>
              <a:rPr lang="en-US" dirty="0" smtClean="0"/>
              <a:t>(CS:APP3e), Pearson, 2016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csapp.cs.cmu.edu</a:t>
            </a:r>
            <a:endParaRPr lang="en-US" dirty="0" smtClean="0"/>
          </a:p>
          <a:p>
            <a:pPr lvl="1"/>
            <a:r>
              <a:rPr lang="en-US" dirty="0" smtClean="0"/>
              <a:t>This book really matters for the course!</a:t>
            </a:r>
          </a:p>
          <a:p>
            <a:pPr lvl="2"/>
            <a:r>
              <a:rPr lang="en-US" dirty="0" smtClean="0"/>
              <a:t>How to solve labs</a:t>
            </a:r>
          </a:p>
          <a:p>
            <a:pPr lvl="2"/>
            <a:r>
              <a:rPr lang="en-US" dirty="0" smtClean="0"/>
              <a:t>Practice problems typical of exam problems</a:t>
            </a:r>
          </a:p>
          <a:p>
            <a:endParaRPr lang="en-US" dirty="0" smtClean="0"/>
          </a:p>
          <a:p>
            <a:r>
              <a:rPr lang="en-US" dirty="0" smtClean="0"/>
              <a:t>Brian Kernighan and Dennis Ritchie, </a:t>
            </a:r>
          </a:p>
          <a:p>
            <a:pPr lvl="1"/>
            <a:r>
              <a:rPr lang="en-US" i="1" dirty="0" smtClean="0"/>
              <a:t>The C Programming Language</a:t>
            </a:r>
            <a:r>
              <a:rPr lang="en-US" dirty="0" smtClean="0"/>
              <a:t>, Second Edition, Prentice Hall, 1988</a:t>
            </a:r>
          </a:p>
          <a:p>
            <a:pPr lvl="1"/>
            <a:r>
              <a:rPr lang="en-US" dirty="0" smtClean="0"/>
              <a:t>Still the best book about C, from the originators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Course Components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Lectures</a:t>
            </a:r>
          </a:p>
          <a:p>
            <a:pPr marL="552450" lvl="1"/>
            <a:r>
              <a:rPr lang="en-US" dirty="0"/>
              <a:t>Higher level concepts</a:t>
            </a:r>
          </a:p>
          <a:p>
            <a:r>
              <a:rPr lang="en-US" dirty="0"/>
              <a:t>Recitations</a:t>
            </a:r>
          </a:p>
          <a:p>
            <a:pPr marL="552450" lvl="1"/>
            <a:r>
              <a:rPr lang="en-US" dirty="0"/>
              <a:t>Applied concepts, important tools and skills for labs, clarification of lectures, exam coverage</a:t>
            </a:r>
          </a:p>
          <a:p>
            <a:r>
              <a:rPr lang="en-US" dirty="0"/>
              <a:t>Labs </a:t>
            </a:r>
            <a:r>
              <a:rPr lang="en-US" dirty="0" smtClean="0"/>
              <a:t>(7)</a:t>
            </a:r>
            <a:endParaRPr lang="en-US" dirty="0"/>
          </a:p>
          <a:p>
            <a:pPr marL="552450" lvl="1"/>
            <a:r>
              <a:rPr lang="en-US" dirty="0"/>
              <a:t>The heart of the </a:t>
            </a:r>
            <a:r>
              <a:rPr lang="en-US" dirty="0" smtClean="0"/>
              <a:t>course</a:t>
            </a:r>
          </a:p>
          <a:p>
            <a:pPr marL="552450" lvl="1"/>
            <a:r>
              <a:rPr lang="en-US" dirty="0" smtClean="0"/>
              <a:t>1-2 weeks </a:t>
            </a:r>
            <a:r>
              <a:rPr lang="en-US" dirty="0"/>
              <a:t>each</a:t>
            </a:r>
          </a:p>
          <a:p>
            <a:pPr marL="552450" lvl="1"/>
            <a:r>
              <a:rPr lang="en-US" dirty="0"/>
              <a:t>Provide in-depth understanding of an aspect of systems</a:t>
            </a:r>
          </a:p>
          <a:p>
            <a:pPr marL="552450" lvl="1"/>
            <a:r>
              <a:rPr lang="en-US" dirty="0"/>
              <a:t>Programming and measurement</a:t>
            </a:r>
          </a:p>
          <a:p>
            <a:r>
              <a:rPr lang="en-US" dirty="0"/>
              <a:t>Exams </a:t>
            </a:r>
            <a:r>
              <a:rPr lang="en-US" dirty="0" smtClean="0"/>
              <a:t>(midterm + final)</a:t>
            </a:r>
            <a:endParaRPr lang="en-US" dirty="0"/>
          </a:p>
          <a:p>
            <a:pPr marL="552450" lvl="1"/>
            <a:r>
              <a:rPr lang="en-US" dirty="0"/>
              <a:t>Test your understanding of concepts &amp; mathematical principles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Getting Help	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Class Web</a:t>
            </a:r>
            <a:r>
              <a:rPr lang="en-US" dirty="0" smtClean="0"/>
              <a:t> page: </a:t>
            </a:r>
            <a:r>
              <a:rPr lang="en-US" b="1" dirty="0" smtClean="0">
                <a:solidFill>
                  <a:srgbClr val="FF0000"/>
                </a:solidFill>
              </a:rPr>
              <a:t>http://www.cs.cmu.edu/~213</a:t>
            </a:r>
          </a:p>
          <a:p>
            <a:pPr marL="552450" lvl="1"/>
            <a:r>
              <a:rPr lang="en-US" dirty="0" smtClean="0"/>
              <a:t>Complete schedule of lectures, exams, and assignments</a:t>
            </a:r>
          </a:p>
          <a:p>
            <a:pPr marL="552450" lvl="1"/>
            <a:r>
              <a:rPr lang="en-US" dirty="0"/>
              <a:t>Copies of lectures, assignments, exams, solutions</a:t>
            </a:r>
          </a:p>
          <a:p>
            <a:pPr marL="552450" lvl="1"/>
            <a:r>
              <a:rPr lang="en-US" dirty="0"/>
              <a:t>Clarifications to assignments</a:t>
            </a:r>
          </a:p>
          <a:p>
            <a:endParaRPr lang="en-US" dirty="0" smtClean="0"/>
          </a:p>
          <a:p>
            <a:r>
              <a:rPr lang="en-US" dirty="0" smtClean="0"/>
              <a:t>Blackboard and Piazza</a:t>
            </a:r>
          </a:p>
          <a:p>
            <a:pPr lvl="1"/>
            <a:r>
              <a:rPr lang="en-US" dirty="0" smtClean="0"/>
              <a:t>We won’t be using Blackboard </a:t>
            </a:r>
            <a:r>
              <a:rPr lang="en-US" smtClean="0"/>
              <a:t>or Piazza for </a:t>
            </a:r>
            <a:r>
              <a:rPr lang="en-US" dirty="0" smtClean="0"/>
              <a:t>the course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Getting Help	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193800"/>
            <a:ext cx="8382000" cy="5435600"/>
          </a:xfrm>
          <a:ln/>
        </p:spPr>
        <p:txBody>
          <a:bodyPr/>
          <a:lstStyle/>
          <a:p>
            <a:r>
              <a:rPr lang="en-US" dirty="0" smtClean="0"/>
              <a:t>Staff mailing list: 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15-213-staff@cs.cmu.edu</a:t>
            </a:r>
          </a:p>
          <a:p>
            <a:pPr marL="552450" lvl="1"/>
            <a:r>
              <a:rPr lang="en-US" dirty="0" smtClean="0"/>
              <a:t>Use this for all communication with the teaching staff</a:t>
            </a:r>
          </a:p>
          <a:p>
            <a:pPr marL="552450" lvl="1"/>
            <a:r>
              <a:rPr lang="en-US" dirty="0" smtClean="0"/>
              <a:t>Always CC staff mailing list during email exchanges</a:t>
            </a:r>
          </a:p>
          <a:p>
            <a:pPr marL="552450" lvl="1"/>
            <a:r>
              <a:rPr lang="en-US" dirty="0" smtClean="0"/>
              <a:t>Send email to individual instructors only to schedule appointments</a:t>
            </a:r>
          </a:p>
          <a:p>
            <a:pPr marL="552450" lvl="1"/>
            <a:endParaRPr lang="en-US" dirty="0" smtClean="0"/>
          </a:p>
          <a:p>
            <a:pPr marL="292100"/>
            <a:r>
              <a:rPr lang="en-US" dirty="0" smtClean="0"/>
              <a:t>Office hours (starting Tue Sept 3):</a:t>
            </a:r>
          </a:p>
          <a:p>
            <a:pPr marL="552450" lvl="1"/>
            <a:r>
              <a:rPr lang="en-US" dirty="0" smtClean="0"/>
              <a:t>SMTWR, 5:30-7:30pm, </a:t>
            </a:r>
            <a:r>
              <a:rPr lang="en-US" dirty="0" err="1" smtClean="0"/>
              <a:t>WeH</a:t>
            </a:r>
            <a:r>
              <a:rPr lang="en-US" dirty="0" smtClean="0"/>
              <a:t> 5207</a:t>
            </a:r>
          </a:p>
          <a:p>
            <a:pPr marL="292100">
              <a:buNone/>
            </a:pPr>
            <a:endParaRPr lang="en-US" dirty="0" smtClean="0"/>
          </a:p>
          <a:p>
            <a:pPr marL="292100"/>
            <a:r>
              <a:rPr lang="en-US" dirty="0" smtClean="0"/>
              <a:t>1:1 Appointments</a:t>
            </a:r>
          </a:p>
          <a:p>
            <a:pPr marL="552450" lvl="1"/>
            <a:r>
              <a:rPr lang="en-US" dirty="0" smtClean="0"/>
              <a:t>You can schedule 1:1 appointments with any of the teaching staff</a:t>
            </a:r>
          </a:p>
          <a:p>
            <a:pPr marL="552450" lvl="1">
              <a:buNone/>
            </a:pPr>
            <a:endParaRPr lang="en-US" dirty="0" smtClean="0"/>
          </a:p>
          <a:p>
            <a:pPr marL="292100"/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1092200"/>
          </a:xfrm>
          <a:ln/>
        </p:spPr>
        <p:txBody>
          <a:bodyPr/>
          <a:lstStyle/>
          <a:p>
            <a:pPr marL="119063" indent="-119063"/>
            <a:r>
              <a:rPr lang="en-US" dirty="0"/>
              <a:t>Policies: </a:t>
            </a:r>
            <a:r>
              <a:rPr lang="en-US" dirty="0" smtClean="0"/>
              <a:t>Labs And </a:t>
            </a:r>
            <a:r>
              <a:rPr lang="en-US" dirty="0"/>
              <a:t>Exams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Work groups</a:t>
            </a:r>
          </a:p>
          <a:p>
            <a:pPr marL="552450" lvl="1"/>
            <a:r>
              <a:rPr lang="en-US" dirty="0"/>
              <a:t>You must work alone</a:t>
            </a:r>
            <a:r>
              <a:rPr lang="en-US" dirty="0" smtClean="0"/>
              <a:t> on all lab assignments</a:t>
            </a:r>
          </a:p>
          <a:p>
            <a:r>
              <a:rPr lang="en-US" dirty="0" err="1"/>
              <a:t>Handins</a:t>
            </a:r>
            <a:endParaRPr lang="en-US" dirty="0"/>
          </a:p>
          <a:p>
            <a:pPr marL="552450" lvl="1"/>
            <a:r>
              <a:rPr lang="en-US" dirty="0" smtClean="0"/>
              <a:t>Labs </a:t>
            </a:r>
            <a:r>
              <a:rPr lang="en-US" dirty="0"/>
              <a:t>due at 11:59pm on Tues or </a:t>
            </a:r>
            <a:r>
              <a:rPr lang="en-US" dirty="0" smtClean="0"/>
              <a:t>Thurs</a:t>
            </a:r>
          </a:p>
          <a:p>
            <a:pPr marL="552450" lvl="1"/>
            <a:r>
              <a:rPr lang="en-US" dirty="0" smtClean="0"/>
              <a:t>Electronic </a:t>
            </a:r>
            <a:r>
              <a:rPr lang="en-US" dirty="0"/>
              <a:t>handins using </a:t>
            </a:r>
            <a:r>
              <a:rPr lang="en-US" b="1" dirty="0" err="1">
                <a:solidFill>
                  <a:srgbClr val="FF0000"/>
                </a:solidFill>
              </a:rPr>
              <a:t>Autolab</a:t>
            </a:r>
            <a:r>
              <a:rPr lang="en-US" dirty="0"/>
              <a:t> (no exceptions!)</a:t>
            </a:r>
          </a:p>
          <a:p>
            <a:r>
              <a:rPr lang="en-US" dirty="0" smtClean="0"/>
              <a:t>Exams</a:t>
            </a:r>
            <a:endParaRPr lang="en-US" dirty="0"/>
          </a:p>
          <a:p>
            <a:pPr marL="552450" lvl="1"/>
            <a:r>
              <a:rPr lang="en-US" dirty="0" smtClean="0"/>
              <a:t>Exams will be online in network-isolated clusters</a:t>
            </a:r>
          </a:p>
          <a:p>
            <a:pPr marL="552450" lvl="1"/>
            <a:r>
              <a:rPr lang="en-US" dirty="0" smtClean="0"/>
              <a:t>Held over multiple days. Self-scheduled; just sign up!</a:t>
            </a:r>
          </a:p>
          <a:p>
            <a:pPr marL="292100"/>
            <a:r>
              <a:rPr lang="en-US" dirty="0" smtClean="0"/>
              <a:t>Appealing </a:t>
            </a:r>
            <a:r>
              <a:rPr lang="en-US" dirty="0"/>
              <a:t>grades</a:t>
            </a:r>
            <a:endParaRPr lang="en-US" dirty="0" smtClean="0"/>
          </a:p>
          <a:p>
            <a:pPr marL="552450" lvl="1"/>
            <a:r>
              <a:rPr lang="en-US" dirty="0" smtClean="0"/>
              <a:t>In </a:t>
            </a:r>
            <a:r>
              <a:rPr lang="en-US" b="1" dirty="0" smtClean="0">
                <a:solidFill>
                  <a:srgbClr val="FF0000"/>
                </a:solidFill>
              </a:rPr>
              <a:t>writing</a:t>
            </a:r>
            <a:r>
              <a:rPr lang="en-US" dirty="0" smtClean="0"/>
              <a:t> to Prof </a:t>
            </a:r>
            <a:r>
              <a:rPr lang="en-US" dirty="0" err="1" smtClean="0"/>
              <a:t>O’Hallaron</a:t>
            </a:r>
            <a:r>
              <a:rPr lang="en-US" dirty="0" smtClean="0"/>
              <a:t> within </a:t>
            </a:r>
            <a:r>
              <a:rPr lang="en-US" dirty="0"/>
              <a:t>7 days of completion of grading</a:t>
            </a:r>
          </a:p>
          <a:p>
            <a:pPr marL="552450" lvl="1"/>
            <a:r>
              <a:rPr lang="en-US" dirty="0" smtClean="0"/>
              <a:t>Follow formal procedure </a:t>
            </a:r>
            <a:r>
              <a:rPr lang="en-US" dirty="0"/>
              <a:t>described in </a:t>
            </a:r>
            <a:r>
              <a:rPr lang="en-US" dirty="0" smtClean="0"/>
              <a:t>syllabus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Facilities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7924800" cy="5435600"/>
          </a:xfrm>
          <a:ln/>
        </p:spPr>
        <p:txBody>
          <a:bodyPr/>
          <a:lstStyle/>
          <a:p>
            <a:r>
              <a:rPr lang="en-US" dirty="0"/>
              <a:t>Labs will use the Intel Computer Systems </a:t>
            </a:r>
            <a:r>
              <a:rPr lang="en-US" dirty="0" smtClean="0"/>
              <a:t>Cluster</a:t>
            </a:r>
          </a:p>
          <a:p>
            <a:pPr lvl="1"/>
            <a:r>
              <a:rPr lang="en-US" dirty="0" smtClean="0"/>
              <a:t>The “shark </a:t>
            </a:r>
            <a:r>
              <a:rPr lang="en-US" dirty="0"/>
              <a:t>machines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linux</a:t>
            </a:r>
            <a:r>
              <a:rPr lang="en-US" dirty="0" smtClean="0">
                <a:latin typeface="Courier New"/>
                <a:cs typeface="Courier New"/>
              </a:rPr>
              <a:t>&gt; </a:t>
            </a:r>
            <a:r>
              <a:rPr lang="en-US" dirty="0" err="1" smtClean="0">
                <a:latin typeface="Courier New"/>
                <a:cs typeface="Courier New"/>
              </a:rPr>
              <a:t>ssh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shark.ics.cs.cmu.edu</a:t>
            </a:r>
            <a:endParaRPr lang="en-US" dirty="0" smtClean="0">
              <a:latin typeface="Courier New"/>
              <a:cs typeface="Courier New"/>
            </a:endParaRPr>
          </a:p>
          <a:p>
            <a:pPr lvl="1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552450" lvl="1"/>
            <a:r>
              <a:rPr lang="en-US" dirty="0" smtClean="0"/>
              <a:t>21 servers </a:t>
            </a:r>
            <a:r>
              <a:rPr lang="en-US" dirty="0"/>
              <a:t>donated by Intel for</a:t>
            </a:r>
            <a:r>
              <a:rPr lang="en-US" dirty="0" smtClean="0"/>
              <a:t> 213</a:t>
            </a:r>
          </a:p>
          <a:p>
            <a:pPr marL="838200" lvl="2"/>
            <a:r>
              <a:rPr lang="en-US" dirty="0" smtClean="0"/>
              <a:t>10 student machines (for student logins)</a:t>
            </a:r>
          </a:p>
          <a:p>
            <a:pPr marL="838200" lvl="2"/>
            <a:r>
              <a:rPr lang="en-US" dirty="0" smtClean="0"/>
              <a:t>1 head node (for </a:t>
            </a:r>
            <a:r>
              <a:rPr lang="en-US" dirty="0" err="1" smtClean="0"/>
              <a:t>Autolab</a:t>
            </a:r>
            <a:r>
              <a:rPr lang="en-US" dirty="0" smtClean="0"/>
              <a:t> server and instructor logins)</a:t>
            </a:r>
          </a:p>
          <a:p>
            <a:pPr marL="838200" lvl="2"/>
            <a:r>
              <a:rPr lang="en-US" dirty="0" smtClean="0"/>
              <a:t>10 grading machines (for </a:t>
            </a:r>
            <a:r>
              <a:rPr lang="en-US" dirty="0" err="1" smtClean="0"/>
              <a:t>autograding</a:t>
            </a:r>
            <a:r>
              <a:rPr lang="en-US" dirty="0" smtClean="0"/>
              <a:t>)</a:t>
            </a:r>
          </a:p>
          <a:p>
            <a:pPr marL="552450" lvl="1"/>
            <a:r>
              <a:rPr lang="en-US" dirty="0" smtClean="0"/>
              <a:t>Each server: </a:t>
            </a:r>
            <a:r>
              <a:rPr lang="en-US" dirty="0" err="1" smtClean="0"/>
              <a:t>iCore</a:t>
            </a:r>
            <a:r>
              <a:rPr lang="en-US" dirty="0" smtClean="0"/>
              <a:t> 7: 8 Nehalem cores, 32 GB DRAM, RHEL 6.1</a:t>
            </a:r>
          </a:p>
          <a:p>
            <a:pPr marL="552450" lvl="1"/>
            <a:r>
              <a:rPr lang="en-US" dirty="0" smtClean="0"/>
              <a:t>Rack-mounted in Gates machine room</a:t>
            </a:r>
          </a:p>
          <a:p>
            <a:pPr marL="552450" lvl="1"/>
            <a:r>
              <a:rPr lang="en-US" dirty="0" smtClean="0"/>
              <a:t>Login using your Andrew ID and password</a:t>
            </a:r>
          </a:p>
          <a:p>
            <a:r>
              <a:rPr lang="en-US" dirty="0"/>
              <a:t>Getting help with the cluster machines:</a:t>
            </a:r>
            <a:endParaRPr lang="en-US" dirty="0" smtClean="0"/>
          </a:p>
          <a:p>
            <a:pPr marL="552450" lvl="1"/>
            <a:r>
              <a:rPr lang="en-US" dirty="0" smtClean="0"/>
              <a:t>Please </a:t>
            </a:r>
            <a:r>
              <a:rPr lang="en-US" dirty="0"/>
              <a:t>direct</a:t>
            </a:r>
            <a:r>
              <a:rPr lang="en-US" dirty="0" smtClean="0"/>
              <a:t> questions to staff mailing list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Timeliness</a:t>
            </a:r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Grace days</a:t>
            </a:r>
            <a:endParaRPr lang="en-US" dirty="0" smtClean="0"/>
          </a:p>
          <a:p>
            <a:pPr marL="552450" lvl="1"/>
            <a:r>
              <a:rPr lang="en-US" b="1" dirty="0" smtClean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5 grace days </a:t>
            </a:r>
            <a:r>
              <a:rPr lang="en-US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for the semester</a:t>
            </a:r>
          </a:p>
          <a:p>
            <a:pPr marL="552450" lvl="1"/>
            <a:r>
              <a:rPr lang="en-US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Limit of</a:t>
            </a:r>
            <a:r>
              <a:rPr lang="en-US" b="1" dirty="0" smtClean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2 grace days </a:t>
            </a:r>
            <a:r>
              <a:rPr lang="en-US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per lab used </a:t>
            </a:r>
            <a:r>
              <a:rPr lang="en-US" b="1" dirty="0" smtClean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automatically</a:t>
            </a:r>
            <a:endParaRPr lang="en-US" b="1" dirty="0" smtClean="0">
              <a:solidFill>
                <a:srgbClr val="FF0000"/>
              </a:solidFill>
              <a:latin typeface="Calibri Bold" charset="0"/>
              <a:ea typeface="ヒラギノ角ゴ ProN W6" charset="-128"/>
              <a:cs typeface="ヒラギノ角ゴ ProN W6" charset="-128"/>
              <a:sym typeface="Calibri Bold" charset="0"/>
            </a:endParaRPr>
          </a:p>
          <a:p>
            <a:pPr marL="552450" lvl="1"/>
            <a:r>
              <a:rPr lang="en-US" dirty="0"/>
              <a:t>Covers scheduling crunch, out-of-town trips, illnesses, minor setbacks</a:t>
            </a:r>
          </a:p>
          <a:p>
            <a:pPr marL="552450" lvl="1"/>
            <a:r>
              <a:rPr lang="en-US" dirty="0"/>
              <a:t>Save them until late in the term!</a:t>
            </a:r>
          </a:p>
          <a:p>
            <a:r>
              <a:rPr lang="en-US" dirty="0"/>
              <a:t>Lateness penalties</a:t>
            </a:r>
          </a:p>
          <a:p>
            <a:pPr marL="552450" lvl="1"/>
            <a:r>
              <a:rPr lang="en-US" dirty="0"/>
              <a:t>Once grace </a:t>
            </a:r>
            <a:r>
              <a:rPr lang="en-US" dirty="0" err="1" smtClean="0"/>
              <a:t>day(s</a:t>
            </a:r>
            <a:r>
              <a:rPr lang="en-US" dirty="0" smtClean="0"/>
              <a:t>) </a:t>
            </a:r>
            <a:r>
              <a:rPr lang="en-US" dirty="0"/>
              <a:t>used up, get penalized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15% per </a:t>
            </a:r>
            <a:r>
              <a:rPr lang="en-US" b="1" dirty="0">
                <a:solidFill>
                  <a:srgbClr val="FF0000"/>
                </a:solidFill>
              </a:rPr>
              <a:t>day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552450" lvl="1"/>
            <a:r>
              <a:rPr lang="en-US" dirty="0" smtClean="0"/>
              <a:t>No </a:t>
            </a:r>
            <a:r>
              <a:rPr lang="en-US" dirty="0" err="1" smtClean="0"/>
              <a:t>handins</a:t>
            </a:r>
            <a:r>
              <a:rPr lang="en-US" dirty="0" smtClean="0"/>
              <a:t> later than </a:t>
            </a:r>
            <a:r>
              <a:rPr lang="en-US" b="1" dirty="0" smtClean="0">
                <a:solidFill>
                  <a:srgbClr val="FF0000"/>
                </a:solidFill>
              </a:rPr>
              <a:t>3 </a:t>
            </a:r>
            <a:r>
              <a:rPr lang="en-US" b="1" dirty="0">
                <a:solidFill>
                  <a:srgbClr val="FF0000"/>
                </a:solidFill>
              </a:rPr>
              <a:t>days after due date</a:t>
            </a:r>
          </a:p>
          <a:p>
            <a:r>
              <a:rPr lang="en-US" dirty="0"/>
              <a:t>Catastrophic events</a:t>
            </a:r>
          </a:p>
          <a:p>
            <a:pPr marL="552450" lvl="1"/>
            <a:r>
              <a:rPr lang="en-US" dirty="0"/>
              <a:t>Major illness, death in family, …</a:t>
            </a:r>
          </a:p>
          <a:p>
            <a:pPr marL="552450" lvl="1"/>
            <a:r>
              <a:rPr lang="en-US" dirty="0"/>
              <a:t>Formulate a plan (with your academic advisor) to get back on track</a:t>
            </a:r>
          </a:p>
          <a:p>
            <a:r>
              <a:rPr lang="en-US" dirty="0"/>
              <a:t>Advice</a:t>
            </a:r>
          </a:p>
          <a:p>
            <a:pPr marL="552450" lvl="1"/>
            <a:r>
              <a:rPr lang="en-US" dirty="0"/>
              <a:t>Once you start running late, it’s really hard to catch up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Other Rules of the Lecture Hall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Laptops: permitted</a:t>
            </a:r>
          </a:p>
          <a:p>
            <a:endParaRPr lang="en-US" dirty="0"/>
          </a:p>
          <a:p>
            <a:r>
              <a:rPr lang="en-US" dirty="0"/>
              <a:t>Electronic communications: </a:t>
            </a:r>
            <a:r>
              <a:rPr lang="en-US" dirty="0">
                <a:solidFill>
                  <a:srgbClr val="A408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forbidden</a:t>
            </a:r>
            <a:endParaRPr lang="en-US" dirty="0"/>
          </a:p>
          <a:p>
            <a:pPr marL="552450" lvl="1"/>
            <a:r>
              <a:rPr lang="en-US" dirty="0"/>
              <a:t>No email, instant messaging, cell phone calls, etc</a:t>
            </a:r>
          </a:p>
          <a:p>
            <a:endParaRPr lang="en-US" dirty="0"/>
          </a:p>
          <a:p>
            <a:r>
              <a:rPr lang="en-US" dirty="0"/>
              <a:t>Presence in lectures, recitations: voluntary, </a:t>
            </a:r>
            <a:r>
              <a:rPr lang="en-US" dirty="0" smtClean="0"/>
              <a:t>recommended</a:t>
            </a:r>
          </a:p>
          <a:p>
            <a:endParaRPr lang="en-US" dirty="0" smtClean="0"/>
          </a:p>
          <a:p>
            <a:r>
              <a:rPr lang="en-US" dirty="0" smtClean="0"/>
              <a:t>No recordings of ANY KIND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Policies: Grading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 smtClean="0"/>
              <a:t>Exams (50%): midterm (20%), final (30%)</a:t>
            </a:r>
          </a:p>
          <a:p>
            <a:endParaRPr lang="en-US" dirty="0" smtClean="0"/>
          </a:p>
          <a:p>
            <a:r>
              <a:rPr lang="en-US" dirty="0" smtClean="0"/>
              <a:t>Labs (50%): </a:t>
            </a:r>
            <a:r>
              <a:rPr lang="en-US" dirty="0"/>
              <a:t>weighted according to </a:t>
            </a:r>
            <a:r>
              <a:rPr lang="en-US" dirty="0" smtClean="0"/>
              <a:t>effort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Final grades based on a straight scale.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534400" cy="1092200"/>
          </a:xfrm>
        </p:spPr>
        <p:txBody>
          <a:bodyPr/>
          <a:lstStyle/>
          <a:p>
            <a:r>
              <a:rPr lang="en-US" b="1" dirty="0" smtClean="0"/>
              <a:t>Course Theme:</a:t>
            </a:r>
            <a:br>
              <a:rPr lang="en-US" b="1" dirty="0" smtClean="0"/>
            </a:br>
            <a:r>
              <a:rPr lang="en-US" b="1" dirty="0" smtClean="0"/>
              <a:t>Abstraction Is Good But Don’t Forget Reality</a:t>
            </a:r>
            <a:endParaRPr lang="en-US" b="1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Most CS and CE courses emphasize abstraction</a:t>
            </a:r>
          </a:p>
          <a:p>
            <a:pPr lvl="1"/>
            <a:r>
              <a:rPr lang="en-US" dirty="0" smtClean="0"/>
              <a:t>Abstract data types</a:t>
            </a:r>
          </a:p>
          <a:p>
            <a:pPr lvl="1"/>
            <a:r>
              <a:rPr lang="en-US" dirty="0" smtClean="0"/>
              <a:t>Asymptotic analysis</a:t>
            </a:r>
          </a:p>
          <a:p>
            <a:r>
              <a:rPr lang="en-US" b="1" dirty="0" smtClean="0"/>
              <a:t>These abstractions have limits</a:t>
            </a:r>
          </a:p>
          <a:p>
            <a:pPr lvl="1"/>
            <a:r>
              <a:rPr lang="en-US" dirty="0" smtClean="0"/>
              <a:t>Especially in the presence of bugs</a:t>
            </a:r>
          </a:p>
          <a:p>
            <a:pPr lvl="1"/>
            <a:r>
              <a:rPr lang="en-US" dirty="0" smtClean="0"/>
              <a:t>Need to understand details of underlying implementations</a:t>
            </a:r>
          </a:p>
          <a:p>
            <a:r>
              <a:rPr lang="en-US" b="1" dirty="0" smtClean="0"/>
              <a:t>Useful outcomes from taking 213</a:t>
            </a:r>
          </a:p>
          <a:p>
            <a:pPr lvl="1"/>
            <a:r>
              <a:rPr lang="en-US" dirty="0" smtClean="0"/>
              <a:t>Become more effective programmers</a:t>
            </a:r>
          </a:p>
          <a:p>
            <a:pPr lvl="2"/>
            <a:r>
              <a:rPr lang="en-US" dirty="0" smtClean="0"/>
              <a:t>Able to find and eliminate bugs efficiently</a:t>
            </a:r>
          </a:p>
          <a:p>
            <a:pPr lvl="2"/>
            <a:r>
              <a:rPr lang="en-US" dirty="0" smtClean="0"/>
              <a:t>Able to understand and tune for program performance</a:t>
            </a:r>
          </a:p>
          <a:p>
            <a:pPr lvl="1"/>
            <a:r>
              <a:rPr lang="en-US" dirty="0" smtClean="0"/>
              <a:t>Prepare for later “systems” classes in CS &amp; ECE</a:t>
            </a:r>
          </a:p>
          <a:p>
            <a:pPr lvl="2"/>
            <a:r>
              <a:rPr lang="en-US" dirty="0" smtClean="0"/>
              <a:t>Compilers, Operating Systems, Networks, Computer Architecture, Embedded Systems, Storage Systems, etc.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Programs and Data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Bits operations, arithmetic, assembly language programs</a:t>
            </a:r>
          </a:p>
          <a:p>
            <a:pPr marL="552450" lvl="1"/>
            <a:r>
              <a:rPr lang="en-US" dirty="0"/>
              <a:t>Representation of C control and data structures</a:t>
            </a:r>
          </a:p>
          <a:p>
            <a:pPr marL="552450" lvl="1"/>
            <a:r>
              <a:rPr lang="en-US" dirty="0"/>
              <a:t>Includes aspects of architecture and compilers 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L1 (</a:t>
            </a:r>
            <a:r>
              <a:rPr lang="en-US" dirty="0" err="1"/>
              <a:t>datalab</a:t>
            </a:r>
            <a:r>
              <a:rPr lang="en-US" dirty="0"/>
              <a:t>): Manipulating bits</a:t>
            </a:r>
          </a:p>
          <a:p>
            <a:pPr marL="552450" lvl="1"/>
            <a:r>
              <a:rPr lang="en-US" dirty="0"/>
              <a:t>L2 (</a:t>
            </a:r>
            <a:r>
              <a:rPr lang="en-US" dirty="0" err="1"/>
              <a:t>bomblab</a:t>
            </a:r>
            <a:r>
              <a:rPr lang="en-US" dirty="0"/>
              <a:t>): Defusing a binary bomb</a:t>
            </a:r>
          </a:p>
          <a:p>
            <a:pPr marL="552450" lvl="1"/>
            <a:r>
              <a:rPr lang="en-US" dirty="0"/>
              <a:t>L3 </a:t>
            </a:r>
            <a:r>
              <a:rPr lang="en-US" dirty="0" smtClean="0"/>
              <a:t>(</a:t>
            </a:r>
            <a:r>
              <a:rPr lang="en-US" dirty="0" err="1" smtClean="0"/>
              <a:t>attacklab</a:t>
            </a:r>
            <a:r>
              <a:rPr lang="en-US" dirty="0"/>
              <a:t>): </a:t>
            </a:r>
            <a:r>
              <a:rPr lang="en-US" dirty="0" smtClean="0"/>
              <a:t>The basics of code injection attacks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The Memory Hierarchy</a:t>
            </a:r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Memory technology, memory hierarchy, caches, disks, locality</a:t>
            </a:r>
          </a:p>
          <a:p>
            <a:pPr marL="552450" lvl="1"/>
            <a:r>
              <a:rPr lang="en-US" dirty="0"/>
              <a:t>Includes aspects of architecture and </a:t>
            </a:r>
            <a:r>
              <a:rPr lang="en-US" dirty="0" smtClean="0"/>
              <a:t>OS</a:t>
            </a:r>
          </a:p>
          <a:p>
            <a:pPr marL="552450" lvl="1"/>
            <a:endParaRPr lang="en-US" dirty="0" smtClean="0"/>
          </a:p>
          <a:p>
            <a:pPr marL="292100"/>
            <a:r>
              <a:rPr lang="en-US" dirty="0" smtClean="0"/>
              <a:t>Assignments</a:t>
            </a:r>
          </a:p>
          <a:p>
            <a:pPr marL="552450" lvl="1"/>
            <a:r>
              <a:rPr lang="en-US" dirty="0" smtClean="0"/>
              <a:t>L4 (</a:t>
            </a:r>
            <a:r>
              <a:rPr lang="en-US" dirty="0" err="1" smtClean="0"/>
              <a:t>cachelab</a:t>
            </a:r>
            <a:r>
              <a:rPr lang="en-US" dirty="0" smtClean="0"/>
              <a:t>): Building a cache simulator and optimizing for locality.</a:t>
            </a:r>
          </a:p>
          <a:p>
            <a:pPr marL="838200" lvl="2"/>
            <a:r>
              <a:rPr lang="en-US" dirty="0" smtClean="0"/>
              <a:t>Learn how to exploit locality in your programs.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Exceptional  Control Flow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7823200" cy="5435600"/>
          </a:xfrm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Hardware exceptions, processes, process control, Unix signals, nonlocal jumps</a:t>
            </a:r>
          </a:p>
          <a:p>
            <a:pPr marL="552450" lvl="1"/>
            <a:r>
              <a:rPr lang="en-US" dirty="0"/>
              <a:t>Includes aspects of compilers, OS, and architecture</a:t>
            </a:r>
          </a:p>
          <a:p>
            <a:pPr marL="552450" lvl="1"/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 smtClean="0"/>
              <a:t>L5 (</a:t>
            </a:r>
            <a:r>
              <a:rPr lang="en-US" dirty="0" err="1" smtClean="0"/>
              <a:t>tshlab</a:t>
            </a:r>
            <a:r>
              <a:rPr lang="en-US" dirty="0" smtClean="0"/>
              <a:t>)</a:t>
            </a:r>
            <a:r>
              <a:rPr lang="en-US" dirty="0"/>
              <a:t>: Writing</a:t>
            </a:r>
            <a:r>
              <a:rPr lang="en-US" dirty="0" smtClean="0"/>
              <a:t> your own Unix shell.</a:t>
            </a:r>
          </a:p>
          <a:p>
            <a:pPr marL="838200" lvl="2"/>
            <a:r>
              <a:rPr lang="en-US" dirty="0" smtClean="0"/>
              <a:t>A first introduction to concurrency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 Virtual Memory</a:t>
            </a: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Virtual memory, address translation, dynamic storage allocation</a:t>
            </a:r>
          </a:p>
          <a:p>
            <a:pPr marL="552450" lvl="1"/>
            <a:r>
              <a:rPr lang="en-US" dirty="0"/>
              <a:t>Includes aspects of architecture and OS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 smtClean="0"/>
              <a:t>L6 (</a:t>
            </a:r>
            <a:r>
              <a:rPr lang="en-US" dirty="0" err="1"/>
              <a:t>malloclab</a:t>
            </a:r>
            <a:r>
              <a:rPr lang="en-US" dirty="0"/>
              <a:t>): Writing your own </a:t>
            </a:r>
            <a:r>
              <a:rPr lang="en-US" dirty="0" err="1"/>
              <a:t>malloc</a:t>
            </a:r>
            <a:r>
              <a:rPr lang="en-US" dirty="0"/>
              <a:t> package</a:t>
            </a:r>
          </a:p>
          <a:p>
            <a:pPr marL="838200" lvl="2"/>
            <a:r>
              <a:rPr lang="en-US" dirty="0"/>
              <a:t>Get a real feel for </a:t>
            </a:r>
            <a:r>
              <a:rPr lang="en-US" dirty="0" smtClean="0"/>
              <a:t>systems-level </a:t>
            </a:r>
            <a:r>
              <a:rPr lang="en-US" dirty="0"/>
              <a:t>programming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 Networking, and Concurrency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High level and low-level I/O, network programming</a:t>
            </a:r>
          </a:p>
          <a:p>
            <a:pPr marL="552450" lvl="1"/>
            <a:r>
              <a:rPr lang="en-US" dirty="0"/>
              <a:t>Internet services, Web servers</a:t>
            </a:r>
          </a:p>
          <a:p>
            <a:pPr marL="552450" lvl="1"/>
            <a:r>
              <a:rPr lang="en-US" dirty="0"/>
              <a:t>concurrency, concurrent server design, threads</a:t>
            </a:r>
          </a:p>
          <a:p>
            <a:pPr marL="552450" lvl="1"/>
            <a:r>
              <a:rPr lang="en-US" dirty="0"/>
              <a:t>I/O multiplexing with select</a:t>
            </a:r>
          </a:p>
          <a:p>
            <a:pPr marL="552450" lvl="1"/>
            <a:r>
              <a:rPr lang="en-US" dirty="0"/>
              <a:t>Includes aspects of networking, OS, and architecture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 smtClean="0"/>
              <a:t>L7 </a:t>
            </a:r>
            <a:r>
              <a:rPr lang="en-US" dirty="0"/>
              <a:t>(</a:t>
            </a:r>
            <a:r>
              <a:rPr lang="en-US" dirty="0" err="1"/>
              <a:t>proxylab</a:t>
            </a:r>
            <a:r>
              <a:rPr lang="en-US" dirty="0"/>
              <a:t>): Writing your own Web </a:t>
            </a:r>
            <a:r>
              <a:rPr lang="en-US" dirty="0" smtClean="0"/>
              <a:t>proxy</a:t>
            </a:r>
          </a:p>
          <a:p>
            <a:pPr marL="838200" lvl="2"/>
            <a:r>
              <a:rPr lang="en-US" dirty="0" smtClean="0"/>
              <a:t>Learn network programming and more about concurrency and synchronization.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Lab Rationale 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Each lab has a well-defined goal such as solving a puzzle or winning a contest</a:t>
            </a:r>
          </a:p>
          <a:p>
            <a:endParaRPr lang="en-US" dirty="0"/>
          </a:p>
          <a:p>
            <a:r>
              <a:rPr lang="en-US" dirty="0"/>
              <a:t>Doing the lab should result in new skills and concepts</a:t>
            </a:r>
          </a:p>
          <a:p>
            <a:endParaRPr lang="en-US" dirty="0"/>
          </a:p>
          <a:p>
            <a:r>
              <a:rPr lang="en-US" dirty="0"/>
              <a:t>We try to use competition in a fun and healthy way</a:t>
            </a:r>
          </a:p>
          <a:p>
            <a:pPr marL="552450" lvl="1"/>
            <a:r>
              <a:rPr lang="en-US" dirty="0"/>
              <a:t>Set a reasonable threshold for full credit</a:t>
            </a:r>
          </a:p>
          <a:p>
            <a:pPr marL="552450" lvl="1"/>
            <a:r>
              <a:rPr lang="en-US" dirty="0"/>
              <a:t>Post intermediate results (</a:t>
            </a:r>
            <a:r>
              <a:rPr lang="en-US" dirty="0" err="1"/>
              <a:t>anonymized</a:t>
            </a:r>
            <a:r>
              <a:rPr lang="en-US" dirty="0"/>
              <a:t>) on </a:t>
            </a:r>
            <a:r>
              <a:rPr lang="en-US" dirty="0" err="1" smtClean="0"/>
              <a:t>Autolab</a:t>
            </a:r>
            <a:r>
              <a:rPr lang="en-US" dirty="0" smtClean="0"/>
              <a:t> scoreboard for </a:t>
            </a:r>
            <a:r>
              <a:rPr lang="en-US" dirty="0"/>
              <a:t>glory!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 smtClean="0"/>
              <a:t> </a:t>
            </a:r>
            <a:r>
              <a:rPr lang="en-US" dirty="0" err="1" smtClean="0">
                <a:cs typeface="Courier New"/>
              </a:rPr>
              <a:t>Autolab</a:t>
            </a:r>
            <a:r>
              <a:rPr lang="en-US" dirty="0" smtClean="0"/>
              <a:t>	(https://</a:t>
            </a:r>
            <a:r>
              <a:rPr lang="en-US" dirty="0" err="1" smtClean="0"/>
              <a:t>autolab.cs.cmu.edu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Labs are provided by </a:t>
            </a:r>
            <a:r>
              <a:rPr lang="en-US" dirty="0" smtClean="0"/>
              <a:t>the CMU </a:t>
            </a:r>
            <a:r>
              <a:rPr lang="en-US" dirty="0" err="1"/>
              <a:t>Autolab</a:t>
            </a:r>
            <a:r>
              <a:rPr lang="en-US" dirty="0"/>
              <a:t>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Project page: http://</a:t>
            </a:r>
            <a:r>
              <a:rPr lang="en-US" dirty="0" err="1" smtClean="0"/>
              <a:t>autolab.cs.cmu.edu</a:t>
            </a:r>
            <a:endParaRPr lang="en-US" dirty="0" smtClean="0"/>
          </a:p>
          <a:p>
            <a:pPr lvl="1"/>
            <a:r>
              <a:rPr lang="en-US" dirty="0" smtClean="0"/>
              <a:t>Developed by CMU faculty and students</a:t>
            </a:r>
          </a:p>
          <a:p>
            <a:pPr marL="552450" lvl="1"/>
            <a:r>
              <a:rPr lang="en-US" dirty="0" smtClean="0"/>
              <a:t>Key ideas: Autograding and Scoreboards</a:t>
            </a:r>
          </a:p>
          <a:p>
            <a:pPr marL="838200" lvl="2"/>
            <a:r>
              <a:rPr lang="en-US" b="1" dirty="0" smtClean="0">
                <a:solidFill>
                  <a:srgbClr val="FF0000"/>
                </a:solidFill>
              </a:rPr>
              <a:t>Autograding:</a:t>
            </a:r>
            <a:r>
              <a:rPr lang="en-US" dirty="0" smtClean="0"/>
              <a:t> Providing you with instant feedback.</a:t>
            </a:r>
          </a:p>
          <a:p>
            <a:pPr marL="838200" lvl="2"/>
            <a:r>
              <a:rPr lang="en-US" b="1" dirty="0" smtClean="0">
                <a:solidFill>
                  <a:srgbClr val="FF0000"/>
                </a:solidFill>
              </a:rPr>
              <a:t>Scoreboards:</a:t>
            </a:r>
            <a:r>
              <a:rPr lang="en-US" dirty="0" smtClean="0"/>
              <a:t> Real-time, rank-ordered, and  anonymous summary.</a:t>
            </a:r>
          </a:p>
          <a:p>
            <a:pPr marL="552450" lvl="1"/>
            <a:r>
              <a:rPr lang="en-US" dirty="0" smtClean="0"/>
              <a:t>Used by over 3,000  students each semester</a:t>
            </a:r>
          </a:p>
          <a:p>
            <a:r>
              <a:rPr lang="en-US" dirty="0" smtClean="0"/>
              <a:t>With </a:t>
            </a:r>
            <a:r>
              <a:rPr lang="en-US" dirty="0" err="1"/>
              <a:t>Autolab</a:t>
            </a:r>
            <a:r>
              <a:rPr lang="en-US" dirty="0"/>
              <a:t> you can use your Web browser to:</a:t>
            </a:r>
            <a:endParaRPr lang="en-US" dirty="0" smtClean="0"/>
          </a:p>
          <a:p>
            <a:pPr marL="552450" lvl="1"/>
            <a:r>
              <a:rPr lang="en-US" dirty="0" smtClean="0"/>
              <a:t>Download </a:t>
            </a:r>
            <a:r>
              <a:rPr lang="en-US" dirty="0"/>
              <a:t>the lab materials</a:t>
            </a:r>
            <a:endParaRPr lang="en-US" dirty="0" smtClean="0"/>
          </a:p>
          <a:p>
            <a:pPr marL="552450" lvl="1"/>
            <a:r>
              <a:rPr lang="en-US" dirty="0" smtClean="0"/>
              <a:t>Handin </a:t>
            </a:r>
            <a:r>
              <a:rPr lang="en-US" dirty="0"/>
              <a:t>your code for autograding by the </a:t>
            </a:r>
            <a:r>
              <a:rPr lang="en-US" dirty="0" err="1"/>
              <a:t>Autolab</a:t>
            </a:r>
            <a:r>
              <a:rPr lang="en-US" dirty="0"/>
              <a:t> </a:t>
            </a:r>
            <a:r>
              <a:rPr lang="en-US" dirty="0" smtClean="0"/>
              <a:t>server</a:t>
            </a:r>
          </a:p>
          <a:p>
            <a:pPr marL="552450" lvl="1"/>
            <a:r>
              <a:rPr lang="en-US" dirty="0" smtClean="0"/>
              <a:t>View the class scoreboard</a:t>
            </a:r>
          </a:p>
          <a:p>
            <a:pPr marL="552450" lvl="1"/>
            <a:r>
              <a:rPr lang="en-US" dirty="0"/>
              <a:t>View the complete history of your code handins,</a:t>
            </a:r>
            <a:r>
              <a:rPr lang="en-US" dirty="0" smtClean="0"/>
              <a:t> </a:t>
            </a:r>
            <a:r>
              <a:rPr lang="en-US" dirty="0" err="1" smtClean="0"/>
              <a:t>autograded</a:t>
            </a:r>
            <a:r>
              <a:rPr lang="en-US" dirty="0" smtClean="0"/>
              <a:t> results, instructor’s evaluations, and </a:t>
            </a:r>
            <a:r>
              <a:rPr lang="en-US" dirty="0" err="1" smtClean="0"/>
              <a:t>gradebook</a:t>
            </a:r>
            <a:r>
              <a:rPr lang="en-US" dirty="0" smtClean="0"/>
              <a:t>.</a:t>
            </a:r>
          </a:p>
          <a:p>
            <a:pPr marL="552450" lvl="1"/>
            <a:r>
              <a:rPr lang="en-US" dirty="0" smtClean="0"/>
              <a:t>View the TA annotations of your code for Style points.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 smtClean="0"/>
              <a:t> </a:t>
            </a:r>
            <a:r>
              <a:rPr lang="en-US" dirty="0" err="1" smtClean="0">
                <a:cs typeface="Courier New"/>
              </a:rPr>
              <a:t>Autolab</a:t>
            </a:r>
            <a:r>
              <a:rPr lang="en-US" dirty="0" smtClean="0">
                <a:cs typeface="Courier New"/>
              </a:rPr>
              <a:t> accounts</a:t>
            </a:r>
            <a:endParaRPr lang="en-US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92100"/>
            <a:r>
              <a:rPr lang="en-US" dirty="0" smtClean="0"/>
              <a:t>Students enrolled 10am on Mon, Aug 26 have </a:t>
            </a:r>
            <a:r>
              <a:rPr lang="en-US" dirty="0" err="1" smtClean="0"/>
              <a:t>Autolab</a:t>
            </a:r>
            <a:r>
              <a:rPr lang="en-US" dirty="0" smtClean="0"/>
              <a:t> accounts</a:t>
            </a:r>
          </a:p>
          <a:p>
            <a:pPr marL="38100" indent="0">
              <a:buNone/>
            </a:pPr>
            <a:endParaRPr lang="en-US" dirty="0" smtClean="0"/>
          </a:p>
          <a:p>
            <a:pPr marL="292100"/>
            <a:r>
              <a:rPr lang="en-US" dirty="0" smtClean="0"/>
              <a:t>You must be enrolled to get an account</a:t>
            </a:r>
          </a:p>
          <a:p>
            <a:pPr marL="552450" lvl="1"/>
            <a:r>
              <a:rPr lang="en-US" dirty="0" err="1"/>
              <a:t>Autolab</a:t>
            </a:r>
            <a:r>
              <a:rPr lang="en-US" dirty="0"/>
              <a:t> is not tied in to the Hub’s </a:t>
            </a:r>
            <a:r>
              <a:rPr lang="en-US" dirty="0" smtClean="0"/>
              <a:t>rosters</a:t>
            </a:r>
          </a:p>
          <a:p>
            <a:pPr marL="552450" lvl="1"/>
            <a:r>
              <a:rPr lang="en-US" dirty="0" smtClean="0"/>
              <a:t>If you add in, contact </a:t>
            </a:r>
            <a:r>
              <a:rPr lang="en-US" dirty="0" smtClean="0">
                <a:hlinkClick r:id="rId2"/>
              </a:rPr>
              <a:t>15-213-staff@cs.cmu.edu</a:t>
            </a:r>
            <a:r>
              <a:rPr lang="en-US" dirty="0" smtClean="0"/>
              <a:t> for an account</a:t>
            </a:r>
          </a:p>
          <a:p>
            <a:pPr marL="317500" lvl="1" indent="0">
              <a:buNone/>
            </a:pPr>
            <a:endParaRPr lang="en-US" dirty="0"/>
          </a:p>
          <a:p>
            <a:pPr marL="292100"/>
            <a:r>
              <a:rPr lang="en-US" dirty="0" smtClean="0"/>
              <a:t>For those who are waiting to add in, the first lab (</a:t>
            </a:r>
            <a:r>
              <a:rPr lang="en-US" dirty="0" err="1" smtClean="0"/>
              <a:t>datalab</a:t>
            </a:r>
            <a:r>
              <a:rPr lang="en-US" dirty="0" smtClean="0"/>
              <a:t>) will be available on the Schedule page of the course </a:t>
            </a:r>
            <a:r>
              <a:rPr lang="en-US" dirty="0"/>
              <a:t>W</a:t>
            </a:r>
            <a:r>
              <a:rPr lang="en-US" dirty="0" smtClean="0"/>
              <a:t>eb site.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75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 smtClean="0"/>
              <a:t> </a:t>
            </a:r>
            <a:r>
              <a:rPr lang="en-US" dirty="0" smtClean="0">
                <a:cs typeface="Courier New"/>
              </a:rPr>
              <a:t>Waitlist questions</a:t>
            </a:r>
            <a:endParaRPr lang="en-US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92100"/>
            <a:r>
              <a:rPr lang="en-US" dirty="0" smtClean="0"/>
              <a:t>15-213: Catherine </a:t>
            </a:r>
            <a:r>
              <a:rPr lang="en-US" dirty="0" err="1" smtClean="0"/>
              <a:t>Fichtner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cathyf@cs.cmu.edu</a:t>
            </a:r>
            <a:r>
              <a:rPr lang="en-US" dirty="0" smtClean="0"/>
              <a:t>)</a:t>
            </a:r>
          </a:p>
          <a:p>
            <a:pPr marL="292100"/>
            <a:r>
              <a:rPr lang="en-US" dirty="0" smtClean="0"/>
              <a:t>18-213: Zara Collier (</a:t>
            </a:r>
            <a:r>
              <a:rPr lang="en-US" dirty="0" err="1" smtClean="0"/>
              <a:t>zcollier@andrew.cmu.edu</a:t>
            </a:r>
            <a:r>
              <a:rPr lang="en-US" dirty="0" smtClean="0"/>
              <a:t>)</a:t>
            </a:r>
          </a:p>
          <a:p>
            <a:pPr marL="292100"/>
            <a:r>
              <a:rPr lang="en-US" dirty="0" smtClean="0"/>
              <a:t>15-513: Catherine </a:t>
            </a:r>
            <a:r>
              <a:rPr lang="en-US" dirty="0" err="1" smtClean="0"/>
              <a:t>Fichtner</a:t>
            </a:r>
            <a:r>
              <a:rPr lang="en-US" dirty="0" smtClean="0"/>
              <a:t> (</a:t>
            </a:r>
            <a:r>
              <a:rPr lang="en-US" dirty="0" err="1" smtClean="0"/>
              <a:t>cathyf@cs.cmu.edu</a:t>
            </a:r>
            <a:r>
              <a:rPr lang="en-US" dirty="0" smtClean="0"/>
              <a:t>)</a:t>
            </a:r>
          </a:p>
          <a:p>
            <a:pPr marL="292100"/>
            <a:endParaRPr lang="en-US" dirty="0"/>
          </a:p>
          <a:p>
            <a:pPr marL="292100"/>
            <a:r>
              <a:rPr lang="en-US" dirty="0" smtClean="0"/>
              <a:t>Please don’t contact the instructors with waitlist questions.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3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>
          <a:xfrm>
            <a:off x="2971800" y="2720975"/>
            <a:ext cx="2870200" cy="784225"/>
          </a:xfrm>
          <a:ln/>
        </p:spPr>
        <p:txBody>
          <a:bodyPr/>
          <a:lstStyle/>
          <a:p>
            <a:pPr marL="80963" indent="-809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800" dirty="0" smtClean="0">
                <a:solidFill>
                  <a:srgbClr val="60606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Welcome and Enjoy! </a:t>
            </a:r>
            <a:endParaRPr lang="en-US" sz="4800" dirty="0">
              <a:solidFill>
                <a:srgbClr val="606060"/>
              </a:solidFill>
              <a:latin typeface="Calibri Italic" charset="0"/>
              <a:ea typeface="ヒラギノ角ゴ ProN W3" charset="-128"/>
              <a:cs typeface="ヒラギノ角ゴ ProN W3" charset="-128"/>
              <a:sym typeface="Calibri Ital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1143000"/>
          </a:xfrm>
          <a:ln/>
        </p:spPr>
        <p:txBody>
          <a:bodyPr/>
          <a:lstStyle/>
          <a:p>
            <a:pPr marL="119063" indent="-119063"/>
            <a:r>
              <a:rPr lang="en-US" b="1" dirty="0"/>
              <a:t>Great Reality #1: </a:t>
            </a:r>
            <a:br>
              <a:rPr lang="en-US" b="1" dirty="0"/>
            </a:br>
            <a:r>
              <a:rPr lang="en-US" b="1" dirty="0" err="1"/>
              <a:t>Ints</a:t>
            </a:r>
            <a:r>
              <a:rPr lang="en-US" b="1" dirty="0"/>
              <a:t> are not Integers, Floats are not </a:t>
            </a:r>
            <a:r>
              <a:rPr lang="en-US" b="1" dirty="0" err="1"/>
              <a:t>Reals</a:t>
            </a:r>
            <a:endParaRPr lang="en-US" b="1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b="1" dirty="0"/>
              <a:t>Example 1: Is x</a:t>
            </a:r>
            <a:r>
              <a:rPr lang="en-US" b="1" baseline="32000" dirty="0"/>
              <a:t>2</a:t>
            </a:r>
            <a:r>
              <a:rPr lang="en-US" b="1" dirty="0"/>
              <a:t> ≥ 0?</a:t>
            </a:r>
          </a:p>
          <a:p>
            <a:pPr marL="552450" lvl="1">
              <a:spcBef>
                <a:spcPts val="1600"/>
              </a:spcBef>
            </a:pPr>
            <a:r>
              <a:rPr lang="en-US" dirty="0"/>
              <a:t>Float’s: Yes!</a:t>
            </a:r>
          </a:p>
          <a:p>
            <a:pPr marL="552450" lvl="1">
              <a:spcBef>
                <a:spcPts val="9600"/>
              </a:spcBef>
            </a:pPr>
            <a:r>
              <a:rPr lang="en-US" dirty="0" err="1"/>
              <a:t>Int’s</a:t>
            </a:r>
            <a:r>
              <a:rPr lang="en-US" dirty="0"/>
              <a:t>:</a:t>
            </a:r>
          </a:p>
          <a:p>
            <a:pPr marL="838200" lvl="2"/>
            <a:r>
              <a:rPr lang="en-US" dirty="0">
                <a:ea typeface="Zapf Dingbats" charset="2"/>
                <a:cs typeface="Zapf Dingbats" charset="2"/>
              </a:rPr>
              <a:t> 40000 * 40000  ➙ 1600000000</a:t>
            </a:r>
            <a:endParaRPr lang="en-US" dirty="0"/>
          </a:p>
          <a:p>
            <a:pPr marL="838200" lvl="2"/>
            <a:r>
              <a:rPr lang="en-US" dirty="0">
                <a:ea typeface="Zapf Dingbats" charset="2"/>
                <a:cs typeface="Zapf Dingbats" charset="2"/>
              </a:rPr>
              <a:t> 50000 * 50000  ➙ ??</a:t>
            </a:r>
            <a:endParaRPr lang="en-US" dirty="0"/>
          </a:p>
          <a:p>
            <a:r>
              <a:rPr lang="en-US" b="1" dirty="0"/>
              <a:t>Example 2: Is (</a:t>
            </a:r>
            <a:r>
              <a:rPr lang="en-US" b="1" dirty="0" err="1"/>
              <a:t>x</a:t>
            </a:r>
            <a:r>
              <a:rPr lang="en-US" b="1" dirty="0"/>
              <a:t> + </a:t>
            </a:r>
            <a:r>
              <a:rPr lang="en-US" b="1" dirty="0" err="1"/>
              <a:t>y</a:t>
            </a:r>
            <a:r>
              <a:rPr lang="en-US" b="1" dirty="0"/>
              <a:t>) + </a:t>
            </a:r>
            <a:r>
              <a:rPr lang="en-US" b="1" dirty="0" err="1"/>
              <a:t>z</a:t>
            </a:r>
            <a:r>
              <a:rPr lang="en-US" b="1" dirty="0"/>
              <a:t>  =  </a:t>
            </a:r>
            <a:r>
              <a:rPr lang="en-US" b="1" dirty="0" err="1"/>
              <a:t>x</a:t>
            </a:r>
            <a:r>
              <a:rPr lang="en-US" b="1" dirty="0"/>
              <a:t> + (</a:t>
            </a:r>
            <a:r>
              <a:rPr lang="en-US" b="1" dirty="0" err="1"/>
              <a:t>y</a:t>
            </a:r>
            <a:r>
              <a:rPr lang="en-US" b="1" dirty="0"/>
              <a:t> + </a:t>
            </a:r>
            <a:r>
              <a:rPr lang="en-US" b="1" dirty="0" err="1"/>
              <a:t>z</a:t>
            </a:r>
            <a:r>
              <a:rPr lang="en-US" b="1" dirty="0"/>
              <a:t>)?</a:t>
            </a:r>
          </a:p>
          <a:p>
            <a:pPr marL="552450" lvl="1"/>
            <a:r>
              <a:rPr lang="en-US" dirty="0"/>
              <a:t>Unsigned &amp; Signed </a:t>
            </a:r>
            <a:r>
              <a:rPr lang="en-US" dirty="0" err="1"/>
              <a:t>Int’s</a:t>
            </a:r>
            <a:r>
              <a:rPr lang="en-US" dirty="0"/>
              <a:t>: Yes!</a:t>
            </a:r>
          </a:p>
          <a:p>
            <a:pPr marL="552450" lvl="1"/>
            <a:r>
              <a:rPr lang="en-US" dirty="0"/>
              <a:t>Float’s:	</a:t>
            </a:r>
          </a:p>
          <a:p>
            <a:pPr marL="838200" lvl="2"/>
            <a:r>
              <a:rPr lang="en-US" dirty="0"/>
              <a:t> (1e20 + -1e20) + 3.14 --&gt; 3.14</a:t>
            </a:r>
          </a:p>
          <a:p>
            <a:pPr marL="838200" lvl="2"/>
            <a:r>
              <a:rPr lang="en-US" dirty="0"/>
              <a:t> 1e20 + (-1e20 + 3.14) --&gt; ??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8800" y="1900238"/>
            <a:ext cx="5524500" cy="1820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174" name="Rectangle 6"/>
          <p:cNvSpPr>
            <a:spLocks/>
          </p:cNvSpPr>
          <p:nvPr/>
        </p:nvSpPr>
        <p:spPr bwMode="auto">
          <a:xfrm>
            <a:off x="7342188" y="6578600"/>
            <a:ext cx="1727200" cy="254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Source: xkcd.com</a:t>
            </a:r>
            <a:r>
              <a:rPr lang="en-US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/571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Computer Arithmetic</a:t>
            </a:r>
            <a:endParaRPr lang="en-US" b="1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Does not generate random values</a:t>
            </a:r>
          </a:p>
          <a:p>
            <a:pPr lvl="1"/>
            <a:r>
              <a:rPr lang="en-US" dirty="0" smtClean="0"/>
              <a:t>Arithmetic operations have important mathematical properties</a:t>
            </a:r>
          </a:p>
          <a:p>
            <a:r>
              <a:rPr lang="en-US" b="1" dirty="0" smtClean="0"/>
              <a:t>Cannot assume all “usual” mathematical properties</a:t>
            </a:r>
          </a:p>
          <a:p>
            <a:pPr lvl="1"/>
            <a:r>
              <a:rPr lang="en-US" dirty="0" smtClean="0"/>
              <a:t>Due to finiteness of representations</a:t>
            </a:r>
          </a:p>
          <a:p>
            <a:pPr lvl="1"/>
            <a:r>
              <a:rPr lang="en-US" dirty="0" smtClean="0"/>
              <a:t>Integer operations satisfy “ring” properties</a:t>
            </a:r>
          </a:p>
          <a:p>
            <a:pPr lvl="2"/>
            <a:r>
              <a:rPr lang="en-US" dirty="0" err="1" smtClean="0"/>
              <a:t>Commutativity</a:t>
            </a:r>
            <a:r>
              <a:rPr lang="en-US" dirty="0" smtClean="0"/>
              <a:t>, </a:t>
            </a:r>
            <a:r>
              <a:rPr lang="en-US" dirty="0" err="1" smtClean="0"/>
              <a:t>associativity</a:t>
            </a:r>
            <a:r>
              <a:rPr lang="en-US" dirty="0" smtClean="0"/>
              <a:t>, </a:t>
            </a:r>
            <a:r>
              <a:rPr lang="en-US" dirty="0" err="1" smtClean="0"/>
              <a:t>distributivity</a:t>
            </a:r>
            <a:endParaRPr lang="en-US" dirty="0" smtClean="0"/>
          </a:p>
          <a:p>
            <a:pPr lvl="1"/>
            <a:r>
              <a:rPr lang="en-US" dirty="0" smtClean="0"/>
              <a:t>Floating point operations satisfy “ordering” properties</a:t>
            </a:r>
          </a:p>
          <a:p>
            <a:pPr lvl="2"/>
            <a:r>
              <a:rPr lang="en-US" dirty="0" err="1" smtClean="0"/>
              <a:t>Monotonicity</a:t>
            </a:r>
            <a:r>
              <a:rPr lang="en-US" dirty="0" smtClean="0"/>
              <a:t>, values of signs</a:t>
            </a:r>
          </a:p>
          <a:p>
            <a:r>
              <a:rPr lang="en-US" b="1" dirty="0" smtClean="0"/>
              <a:t>Observation</a:t>
            </a:r>
          </a:p>
          <a:p>
            <a:pPr lvl="1"/>
            <a:r>
              <a:rPr lang="en-US" dirty="0" smtClean="0"/>
              <a:t>Need to understand which abstractions apply in which contexts</a:t>
            </a:r>
          </a:p>
          <a:p>
            <a:pPr lvl="1"/>
            <a:r>
              <a:rPr lang="en-US" dirty="0" smtClean="0"/>
              <a:t>Important issues for compiler writers and serious application programmers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Great Reality #2: </a:t>
            </a:r>
            <a:br>
              <a:rPr lang="en-US" b="1" dirty="0" smtClean="0"/>
            </a:br>
            <a:r>
              <a:rPr lang="en-US" b="1" dirty="0" smtClean="0"/>
              <a:t>You’ve Got to Know Assembly</a:t>
            </a:r>
            <a:endParaRPr lang="en-US" b="1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Chances are, you’ll never write programs in assembly</a:t>
            </a:r>
          </a:p>
          <a:p>
            <a:pPr lvl="1"/>
            <a:r>
              <a:rPr lang="en-US" dirty="0" smtClean="0"/>
              <a:t>Compilers are much better &amp; more patient than you are</a:t>
            </a:r>
          </a:p>
          <a:p>
            <a:r>
              <a:rPr lang="en-US" b="1" dirty="0" smtClean="0"/>
              <a:t>But: Understanding assembly is key to machine-level execution model</a:t>
            </a:r>
          </a:p>
          <a:p>
            <a:pPr lvl="1"/>
            <a:r>
              <a:rPr lang="en-US" dirty="0" smtClean="0"/>
              <a:t>Behavior of programs in presence of bugs</a:t>
            </a:r>
          </a:p>
          <a:p>
            <a:pPr lvl="2"/>
            <a:r>
              <a:rPr lang="en-US" dirty="0" smtClean="0"/>
              <a:t>High-level language models break down</a:t>
            </a:r>
          </a:p>
          <a:p>
            <a:pPr lvl="1"/>
            <a:r>
              <a:rPr lang="en-US" dirty="0" smtClean="0"/>
              <a:t>Tuning program performance</a:t>
            </a:r>
          </a:p>
          <a:p>
            <a:pPr lvl="2"/>
            <a:r>
              <a:rPr lang="en-US" dirty="0" smtClean="0"/>
              <a:t>Understand optimizations done / not done by the compiler</a:t>
            </a:r>
          </a:p>
          <a:p>
            <a:pPr lvl="2"/>
            <a:r>
              <a:rPr lang="en-US" dirty="0" smtClean="0"/>
              <a:t>Understanding sources of program inefficiency</a:t>
            </a:r>
          </a:p>
          <a:p>
            <a:pPr lvl="1"/>
            <a:r>
              <a:rPr lang="en-US" dirty="0" smtClean="0"/>
              <a:t>Implementing system software</a:t>
            </a:r>
          </a:p>
          <a:p>
            <a:pPr lvl="2"/>
            <a:r>
              <a:rPr lang="en-US" dirty="0" smtClean="0"/>
              <a:t>Compiler has machine code as target</a:t>
            </a:r>
          </a:p>
          <a:p>
            <a:pPr lvl="2"/>
            <a:r>
              <a:rPr lang="en-US" dirty="0" smtClean="0"/>
              <a:t>Operating systems must manage process state</a:t>
            </a:r>
          </a:p>
          <a:p>
            <a:pPr lvl="1"/>
            <a:r>
              <a:rPr lang="en-US" dirty="0" smtClean="0"/>
              <a:t>Creating / fighting malware</a:t>
            </a:r>
          </a:p>
          <a:p>
            <a:pPr lvl="2"/>
            <a:r>
              <a:rPr lang="en-US" dirty="0" smtClean="0"/>
              <a:t>x86 assembly is the language of choice!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 smtClean="0"/>
              <a:t>Great Reality #3: Memory Matters</a:t>
            </a:r>
            <a:br>
              <a:rPr lang="en-US" b="1" dirty="0" smtClean="0"/>
            </a:br>
            <a:r>
              <a:rPr lang="en-US" sz="2900" b="1" dirty="0" smtClean="0"/>
              <a:t>Random Access Memory Is an Unphysical Abstraction</a:t>
            </a:r>
            <a:endParaRPr lang="en-US" sz="2900" b="1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838200" lvl="2"/>
            <a:endParaRPr lang="en-US" dirty="0" smtClean="0"/>
          </a:p>
          <a:p>
            <a:r>
              <a:rPr lang="en-US" b="1" dirty="0" smtClean="0"/>
              <a:t>Memory is not unbounded</a:t>
            </a:r>
          </a:p>
          <a:p>
            <a:pPr marL="552450" lvl="1"/>
            <a:r>
              <a:rPr lang="en-US" dirty="0" smtClean="0"/>
              <a:t>It must be allocated and managed</a:t>
            </a:r>
          </a:p>
          <a:p>
            <a:pPr marL="552450" lvl="1"/>
            <a:r>
              <a:rPr lang="en-US" dirty="0" smtClean="0"/>
              <a:t>Many applications are memory dominated</a:t>
            </a:r>
          </a:p>
          <a:p>
            <a:r>
              <a:rPr lang="en-US" b="1" dirty="0" smtClean="0"/>
              <a:t>Memory referencing bugs especially pernicious</a:t>
            </a:r>
          </a:p>
          <a:p>
            <a:pPr marL="552450" lvl="1"/>
            <a:r>
              <a:rPr lang="en-US" dirty="0" smtClean="0"/>
              <a:t>Effects are distant in both time and space</a:t>
            </a:r>
          </a:p>
          <a:p>
            <a:r>
              <a:rPr lang="en-US" b="1" dirty="0" smtClean="0"/>
              <a:t>Memory performance is not uniform</a:t>
            </a:r>
          </a:p>
          <a:p>
            <a:pPr marL="552450" lvl="1"/>
            <a:r>
              <a:rPr lang="en-US" dirty="0" smtClean="0"/>
              <a:t>Cache and virtual memory effects can greatly affect program performance</a:t>
            </a:r>
          </a:p>
          <a:p>
            <a:pPr marL="552450" lvl="1"/>
            <a:r>
              <a:rPr lang="en-US" dirty="0" smtClean="0"/>
              <a:t>Adapting program to characteristics of memory system can lead to major speed improvements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Bug Example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idx="1"/>
          </p:nvPr>
        </p:nvSpPr>
        <p:spPr bwMode="auto">
          <a:xfrm>
            <a:off x="457200" y="6096000"/>
            <a:ext cx="8229600" cy="563563"/>
          </a:xfrm>
          <a:noFill/>
          <a:ln>
            <a:miter lim="800000"/>
            <a:headEnd/>
            <a:tailEnd/>
          </a:ln>
        </p:spPr>
        <p:txBody>
          <a:bodyPr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1" indent="-342900"/>
            <a:r>
              <a:rPr lang="en-US" dirty="0" smtClean="0"/>
              <a:t>Result </a:t>
            </a:r>
            <a:r>
              <a:rPr lang="en-US" dirty="0"/>
              <a:t>is </a:t>
            </a:r>
            <a:r>
              <a:rPr lang="en-US" dirty="0" smtClean="0"/>
              <a:t>system specific</a:t>
            </a:r>
            <a:endParaRPr lang="en-US" dirty="0"/>
          </a:p>
        </p:txBody>
      </p:sp>
      <p:sp>
        <p:nvSpPr>
          <p:cNvPr id="18437" name="Rectangle 5"/>
          <p:cNvSpPr>
            <a:spLocks/>
          </p:cNvSpPr>
          <p:nvPr/>
        </p:nvSpPr>
        <p:spPr bwMode="auto">
          <a:xfrm>
            <a:off x="825500" y="4267200"/>
            <a:ext cx="7327900" cy="182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fun(0)  ➙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3.14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</a:t>
            </a: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(6)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Calibri"/>
                <a:ea typeface="Monaco" charset="0"/>
                <a:cs typeface="Calibri"/>
                <a:sym typeface="Courier New" charset="0"/>
              </a:rPr>
              <a:t>Segmentation fault</a:t>
            </a:r>
            <a:endParaRPr lang="en-US" sz="1800" dirty="0">
              <a:solidFill>
                <a:schemeClr val="tx1"/>
              </a:solidFill>
              <a:latin typeface="Courier New" charset="0"/>
              <a:ea typeface="Monaco" charset="0"/>
              <a:cs typeface="Monaco" charset="0"/>
              <a:sym typeface="Courier New" charset="0"/>
            </a:endParaRPr>
          </a:p>
        </p:txBody>
      </p:sp>
      <p:sp>
        <p:nvSpPr>
          <p:cNvPr id="18436" name="Rectangle 4"/>
          <p:cNvSpPr>
            <a:spLocks/>
          </p:cNvSpPr>
          <p:nvPr/>
        </p:nvSpPr>
        <p:spPr bwMode="auto">
          <a:xfrm>
            <a:off x="838200" y="1295400"/>
            <a:ext cx="6553200" cy="2844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 </a:t>
            </a:r>
            <a:r>
              <a:rPr lang="en-US" sz="1600" b="1" dirty="0" err="1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double 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fun(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 {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volatile </a:t>
            </a:r>
            <a:r>
              <a:rPr lang="en-US" sz="1600" b="1" dirty="0" err="1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s;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s.d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3.14;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s.a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 = 1073741824; /* Possibly out of bounds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return </a:t>
            </a:r>
            <a:r>
              <a:rPr lang="en-US" sz="1600" b="1" dirty="0" err="1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s.d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919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Bug Example</a:t>
            </a: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762000" y="1270000"/>
            <a:ext cx="2209800" cy="1320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3581400" y="1295400"/>
            <a:ext cx="4419600" cy="13716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fun(0)  ➙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3.14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fun(6)</a:t>
            </a: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Monaco" charset="0"/>
                <a:cs typeface="Calibri"/>
                <a:sym typeface="Courier New" charset="0"/>
              </a:rPr>
              <a:t>Segmentation fault</a:t>
            </a:r>
            <a:endParaRPr lang="en-US" sz="1800" dirty="0">
              <a:solidFill>
                <a:schemeClr val="tx1"/>
              </a:solidFill>
              <a:latin typeface="Courier New" charset="0"/>
              <a:ea typeface="Monaco" charset="0"/>
              <a:cs typeface="Monaco" charset="0"/>
              <a:sym typeface="Courier New" charset="0"/>
            </a:endParaRPr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4648200" y="3733800"/>
            <a:ext cx="304800" cy="2667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3" name="Rectangle 7"/>
          <p:cNvSpPr>
            <a:spLocks/>
          </p:cNvSpPr>
          <p:nvPr/>
        </p:nvSpPr>
        <p:spPr bwMode="auto">
          <a:xfrm>
            <a:off x="5105400" y="4800600"/>
            <a:ext cx="2120900" cy="6477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Location accessed by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</a:t>
            </a:r>
          </a:p>
        </p:txBody>
      </p:sp>
      <p:sp>
        <p:nvSpPr>
          <p:cNvPr id="19464" name="Rectangle 8"/>
          <p:cNvSpPr>
            <a:spLocks/>
          </p:cNvSpPr>
          <p:nvPr/>
        </p:nvSpPr>
        <p:spPr bwMode="auto">
          <a:xfrm>
            <a:off x="762000" y="3200400"/>
            <a:ext cx="1668462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Explanation: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535673"/>
              </p:ext>
            </p:extLst>
          </p:nvPr>
        </p:nvGraphicFramePr>
        <p:xfrm>
          <a:off x="2514600" y="3733800"/>
          <a:ext cx="2070100" cy="2667000"/>
        </p:xfrm>
        <a:graphic>
          <a:graphicData uri="http://schemas.openxmlformats.org/drawingml/2006/table">
            <a:tbl>
              <a:tblPr/>
              <a:tblGrid>
                <a:gridCol w="1638300"/>
                <a:gridCol w="4318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Monaco" charset="0"/>
                          <a:cs typeface="Calibri"/>
                          <a:sym typeface="Monaco" charset="0"/>
                        </a:rPr>
                        <a:t>Critical State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ourier New"/>
                          <a:sym typeface="Monaco" charset="0"/>
                        </a:rPr>
                        <a:t>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ourier New"/>
                          <a:sym typeface="Monaco" charset="0"/>
                        </a:rPr>
                        <a:t>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d7 ... d4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d3 ... d0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a[1]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a[0]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AutoShape 6"/>
          <p:cNvSpPr>
            <a:spLocks/>
          </p:cNvSpPr>
          <p:nvPr/>
        </p:nvSpPr>
        <p:spPr bwMode="auto">
          <a:xfrm flipH="1">
            <a:off x="2057400" y="4876800"/>
            <a:ext cx="304800" cy="1524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9600" y="5486400"/>
            <a:ext cx="129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struct_t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87994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Slide">
      <a:majorFont>
        <a:latin typeface="Calibri Bold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Onl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Only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Onl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3655</TotalTime>
  <Pages>0</Pages>
  <Words>2638</Words>
  <Characters>0</Characters>
  <Application>Microsoft Macintosh PowerPoint</Application>
  <PresentationFormat>On-screen Show (4:3)</PresentationFormat>
  <Lines>0</Lines>
  <Paragraphs>495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Title Slide</vt:lpstr>
      <vt:lpstr>Title and Content</vt:lpstr>
      <vt:lpstr>Title Only</vt:lpstr>
      <vt:lpstr>PowerPoint Presentation</vt:lpstr>
      <vt:lpstr>Overview</vt:lpstr>
      <vt:lpstr>Course Theme: Abstraction Is Good But Don’t Forget Reality</vt:lpstr>
      <vt:lpstr>Great Reality #1:  Ints are not Integers, Floats are not Reals</vt:lpstr>
      <vt:lpstr>Computer Arithmetic</vt:lpstr>
      <vt:lpstr>Great Reality #2:  You’ve Got to Know Assembly</vt:lpstr>
      <vt:lpstr>Great Reality #3: Memory Matters Random Access Memory Is an Unphysical Abstraction</vt:lpstr>
      <vt:lpstr>Memory Referencing Bug Example</vt:lpstr>
      <vt:lpstr>Memory Referencing Bug Example</vt:lpstr>
      <vt:lpstr>Memory Referencing Errors</vt:lpstr>
      <vt:lpstr>Great Reality #4: There’s more to performance than asymptotic complexity </vt:lpstr>
      <vt:lpstr>Memory System Performance Example</vt:lpstr>
      <vt:lpstr>Why The Performance Differs</vt:lpstr>
      <vt:lpstr>Great Reality #5: Computers do more than execute programs</vt:lpstr>
      <vt:lpstr>Course Perspective</vt:lpstr>
      <vt:lpstr>Course Perspective (Cont.)</vt:lpstr>
      <vt:lpstr>Role within CS/ECE Curriculum</vt:lpstr>
      <vt:lpstr>Instructors</vt:lpstr>
      <vt:lpstr>Cheating: Description</vt:lpstr>
      <vt:lpstr>Cheating: Consequences</vt:lpstr>
      <vt:lpstr>Textbooks</vt:lpstr>
      <vt:lpstr>Course Components</vt:lpstr>
      <vt:lpstr>Getting Help </vt:lpstr>
      <vt:lpstr>Getting Help </vt:lpstr>
      <vt:lpstr>Policies: Labs And Exams</vt:lpstr>
      <vt:lpstr>Facilities</vt:lpstr>
      <vt:lpstr>Timeliness</vt:lpstr>
      <vt:lpstr>Other Rules of the Lecture Hall</vt:lpstr>
      <vt:lpstr>Policies: Grading</vt:lpstr>
      <vt:lpstr>Programs and Data</vt:lpstr>
      <vt:lpstr>The Memory Hierarchy</vt:lpstr>
      <vt:lpstr>Exceptional  Control Flow</vt:lpstr>
      <vt:lpstr> Virtual Memory</vt:lpstr>
      <vt:lpstr> Networking, and Concurrency</vt:lpstr>
      <vt:lpstr>Lab Rationale </vt:lpstr>
      <vt:lpstr> Autolab (https://autolab.cs.cmu.edu)</vt:lpstr>
      <vt:lpstr> Autolab accounts</vt:lpstr>
      <vt:lpstr> Waitlist questions</vt:lpstr>
      <vt:lpstr>Welcome and Enjoy!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dc:description>Redesign of slides created by Randal E. Bryant and David R. O'Hallaron</dc:description>
  <cp:lastModifiedBy>Randy Bryant</cp:lastModifiedBy>
  <cp:revision>93</cp:revision>
  <cp:lastPrinted>2011-08-30T03:47:10Z</cp:lastPrinted>
  <dcterms:created xsi:type="dcterms:W3CDTF">2012-08-28T17:04:18Z</dcterms:created>
  <dcterms:modified xsi:type="dcterms:W3CDTF">2015-08-23T23:03:59Z</dcterms:modified>
</cp:coreProperties>
</file>